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8" r:id="rId1"/>
  </p:sldMasterIdLst>
  <p:notesMasterIdLst>
    <p:notesMasterId r:id="rId13"/>
  </p:notesMasterIdLst>
  <p:sldIdLst>
    <p:sldId id="256" r:id="rId2"/>
    <p:sldId id="257" r:id="rId3"/>
    <p:sldId id="258" r:id="rId4"/>
    <p:sldId id="267" r:id="rId5"/>
    <p:sldId id="263" r:id="rId6"/>
    <p:sldId id="262" r:id="rId7"/>
    <p:sldId id="261" r:id="rId8"/>
    <p:sldId id="259" r:id="rId9"/>
    <p:sldId id="260" r:id="rId10"/>
    <p:sldId id="265" r:id="rId11"/>
    <p:sldId id="264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E1009-E746-453E-AC3A-69D9FDBD509F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170CA-7F96-445F-8C94-9AD3059A1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665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170CA-7F96-445F-8C94-9AD3059A1B7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371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170CA-7F96-445F-8C94-9AD3059A1B7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189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79A8-F4A6-4EE9-BA55-4B7571D3E402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B6DD6-71C0-455B-9981-3514D84E40C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901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79A8-F4A6-4EE9-BA55-4B7571D3E402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B6DD6-71C0-455B-9981-3514D84E4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410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79A8-F4A6-4EE9-BA55-4B7571D3E402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B6DD6-71C0-455B-9981-3514D84E4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249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79A8-F4A6-4EE9-BA55-4B7571D3E402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B6DD6-71C0-455B-9981-3514D84E40C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9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79A8-F4A6-4EE9-BA55-4B7571D3E402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B6DD6-71C0-455B-9981-3514D84E4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198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79A8-F4A6-4EE9-BA55-4B7571D3E402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B6DD6-71C0-455B-9981-3514D84E40C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90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79A8-F4A6-4EE9-BA55-4B7571D3E402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B6DD6-71C0-455B-9981-3514D84E40C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152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79A8-F4A6-4EE9-BA55-4B7571D3E402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B6DD6-71C0-455B-9981-3514D84E4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63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79A8-F4A6-4EE9-BA55-4B7571D3E402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B6DD6-71C0-455B-9981-3514D84E4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617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79A8-F4A6-4EE9-BA55-4B7571D3E402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B6DD6-71C0-455B-9981-3514D84E4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327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79A8-F4A6-4EE9-BA55-4B7571D3E402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B6DD6-71C0-455B-9981-3514D84E40C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856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D8379A8-F4A6-4EE9-BA55-4B7571D3E402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41B6DD6-71C0-455B-9981-3514D84E4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84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1F1CF6-8591-4449-A41E-B957BA4EE0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280" y="2316480"/>
            <a:ext cx="11236959" cy="260897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200" dirty="0">
                <a:solidFill>
                  <a:srgbClr val="FF0000"/>
                </a:solidFill>
                <a:effectLst/>
              </a:rPr>
              <a:t>Дополнительная общеразвивающая программа</a:t>
            </a:r>
            <a:br>
              <a:rPr lang="ru-RU" sz="3200" dirty="0">
                <a:solidFill>
                  <a:srgbClr val="FF0000"/>
                </a:solidFill>
                <a:effectLst/>
              </a:rPr>
            </a:br>
            <a:r>
              <a:rPr lang="ru-RU" sz="3200" dirty="0">
                <a:solidFill>
                  <a:srgbClr val="FF0000"/>
                </a:solidFill>
                <a:effectLst/>
              </a:rPr>
              <a:t>художественно-эстетической направленности</a:t>
            </a:r>
            <a:br>
              <a:rPr lang="ru-RU" sz="3200" dirty="0">
                <a:solidFill>
                  <a:srgbClr val="FF0000"/>
                </a:solidFill>
                <a:effectLst/>
              </a:rPr>
            </a:br>
            <a:r>
              <a:rPr lang="ru-RU" sz="3200" dirty="0">
                <a:solidFill>
                  <a:srgbClr val="FF0000"/>
                </a:solidFill>
                <a:effectLst/>
              </a:rPr>
              <a:t>«Мы входим в мир прекрасного»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E496D3-9AC3-49B7-A4EC-37FB27144A8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20" y="497840"/>
            <a:ext cx="2032000" cy="15629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551CCC-8468-408B-BA0C-035467014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9730" y="3974581"/>
            <a:ext cx="3954033" cy="255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44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064A38-02BE-4BC0-B281-98588E69C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165" y="141939"/>
            <a:ext cx="3468221" cy="46242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CBC09A-E6EB-456D-AF5D-1F8DE745F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960" y="1911471"/>
            <a:ext cx="3468221" cy="46242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3EFDEF-B5E7-433C-B67E-475B6940B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944" y="274019"/>
            <a:ext cx="3621891" cy="482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14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B5678A-73F7-405F-994E-661C66C66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747" y="2900504"/>
            <a:ext cx="4725734" cy="35581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322222-8440-4D35-8F6F-37FEA47A1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0" y="147918"/>
            <a:ext cx="4374776" cy="328108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D04A5F-A9C5-441D-9A98-13CD9520C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175" y="1856591"/>
            <a:ext cx="2960705" cy="393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00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CF298D3-0CE0-46F3-8081-2649203200F5}"/>
              </a:ext>
            </a:extLst>
          </p:cNvPr>
          <p:cNvSpPr/>
          <p:nvPr/>
        </p:nvSpPr>
        <p:spPr>
          <a:xfrm>
            <a:off x="873760" y="629920"/>
            <a:ext cx="10769600" cy="2089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программы: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сориентировать дошкольников старшей и подготовительной групп, в процессе их приобщения к отечественным и мировым художественным ценностям средствами музея на формирование основ художественной и визуальной культуры.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0AFB5-3163-4885-BDAB-9997A246C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500" y="2788926"/>
            <a:ext cx="2693000" cy="343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452900-5F58-435B-A610-8059EB87CC72}"/>
              </a:ext>
            </a:extLst>
          </p:cNvPr>
          <p:cNvSpPr/>
          <p:nvPr/>
        </p:nvSpPr>
        <p:spPr>
          <a:xfrm>
            <a:off x="4460240" y="2865120"/>
            <a:ext cx="3312160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>
              <a:lnSpc>
                <a:spcPct val="150000"/>
              </a:lnSpc>
              <a:spcAft>
                <a:spcPts val="300"/>
              </a:spcAft>
              <a:buClr>
                <a:prstClr val="black"/>
              </a:buClr>
              <a:buSzPct val="130000"/>
            </a:pPr>
            <a:r>
              <a:rPr lang="ru-RU" b="1" dirty="0">
                <a:solidFill>
                  <a:prstClr val="white"/>
                </a:solidFill>
                <a:latin typeface="Arial" pitchFamily="34" charset="0"/>
                <a:ea typeface="Times New Roman"/>
                <a:cs typeface="Arial" pitchFamily="34" charset="0"/>
              </a:rPr>
              <a:t>К. В. </a:t>
            </a:r>
            <a:r>
              <a:rPr lang="ru-RU" b="1" dirty="0" err="1">
                <a:solidFill>
                  <a:prstClr val="white"/>
                </a:solidFill>
                <a:latin typeface="Arial" pitchFamily="34" charset="0"/>
                <a:ea typeface="Times New Roman"/>
                <a:cs typeface="Arial" pitchFamily="34" charset="0"/>
              </a:rPr>
              <a:t>Лемох</a:t>
            </a:r>
            <a:r>
              <a:rPr lang="ru-RU" b="1" dirty="0">
                <a:solidFill>
                  <a:prstClr val="white"/>
                </a:solidFill>
                <a:latin typeface="Arial" pitchFamily="34" charset="0"/>
                <a:ea typeface="Times New Roman"/>
                <a:cs typeface="Arial" pitchFamily="34" charset="0"/>
              </a:rPr>
              <a:t>. Варька</a:t>
            </a:r>
          </a:p>
        </p:txBody>
      </p:sp>
      <p:pic>
        <p:nvPicPr>
          <p:cNvPr id="7" name="Picture 3" descr="D:\мы входим в мир прекрасного(4-5 лет)\Pictures\Блок 2_ Мир прекрасной природы\2_7_ День и ночь\02-7-1.jpg">
            <a:extLst>
              <a:ext uri="{FF2B5EF4-FFF2-40B4-BE49-F238E27FC236}">
                <a16:creationId xmlns:a16="http://schemas.microsoft.com/office/drawing/2014/main" id="{84026DB8-0EE2-45C5-8564-1E1C2E9B9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82" y="3429000"/>
            <a:ext cx="4392488" cy="303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мы входим в мир прекрасного(4-5 лет)\Pictures\Блок 2_ Мир прекрасной природы\2_6_ Солнечное чудо\02-6-2.jpg">
            <a:extLst>
              <a:ext uri="{FF2B5EF4-FFF2-40B4-BE49-F238E27FC236}">
                <a16:creationId xmlns:a16="http://schemas.microsoft.com/office/drawing/2014/main" id="{978F75C0-248D-4367-AD1D-E92991649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845" y="3429000"/>
            <a:ext cx="4604870" cy="313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FF9B748-BEC2-40D5-ADD1-74D346B20DC4}"/>
              </a:ext>
            </a:extLst>
          </p:cNvPr>
          <p:cNvSpPr/>
          <p:nvPr/>
        </p:nvSpPr>
        <p:spPr>
          <a:xfrm flipH="1">
            <a:off x="7731760" y="6014320"/>
            <a:ext cx="4084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А. И. Куинджи. Березовая роща</a:t>
            </a: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A4EC41E-7A2D-403A-B886-369AFADD793D}"/>
              </a:ext>
            </a:extLst>
          </p:cNvPr>
          <p:cNvSpPr/>
          <p:nvPr/>
        </p:nvSpPr>
        <p:spPr>
          <a:xfrm>
            <a:off x="-243840" y="5821680"/>
            <a:ext cx="5181600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50000"/>
              </a:lnSpc>
              <a:spcAft>
                <a:spcPts val="300"/>
              </a:spcAft>
              <a:buClr>
                <a:prstClr val="black"/>
              </a:buClr>
              <a:buSzPct val="130000"/>
            </a:pPr>
            <a:r>
              <a:rPr lang="ru-RU" b="1" dirty="0">
                <a:solidFill>
                  <a:prstClr val="white"/>
                </a:solidFill>
                <a:latin typeface="Arial" pitchFamily="34" charset="0"/>
                <a:ea typeface="Times New Roman"/>
                <a:cs typeface="Arial" pitchFamily="34" charset="0"/>
              </a:rPr>
              <a:t>И. И. Шишкин. Утро в сосновом лесу. </a:t>
            </a:r>
          </a:p>
        </p:txBody>
      </p:sp>
    </p:spTree>
    <p:extLst>
      <p:ext uri="{BB962C8B-B14F-4D97-AF65-F5344CB8AC3E}">
        <p14:creationId xmlns:p14="http://schemas.microsoft.com/office/powerpoint/2010/main" val="3208669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5951174-B3A7-49E2-9147-2E9E8AD60295}"/>
              </a:ext>
            </a:extLst>
          </p:cNvPr>
          <p:cNvSpPr/>
          <p:nvPr/>
        </p:nvSpPr>
        <p:spPr>
          <a:xfrm>
            <a:off x="426720" y="508000"/>
            <a:ext cx="11226800" cy="4259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программы:</a:t>
            </a:r>
            <a:endParaRPr lang="ru-RU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художественно-эстетического восприятия и образного мышления;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обогащение опыта познавательной деятельности, направленной на освоение окружающей среды средствами изобразительного искусства;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эмоционально-эстетических, творческих, сенсорных и познавательных способностей, обеспечивающих более глубокое освоение искусства;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основ музейной культуры, обогащения опыта освоения музейного памятника и развитие музейной коммуникации, ценностного отношения к музейным предметам и музею в целом;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для проявления детьми эстетических эмоций и чувств, развития эстетических интересов и формирование эстетических предпочтений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F59B86-7022-4017-B3D0-536965C48C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201" y="4592320"/>
            <a:ext cx="1225376" cy="17576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10652D-40E9-4361-890F-53F5F8EA6D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1" y="4869770"/>
            <a:ext cx="2221819" cy="15752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A932EB-7C57-42EB-9746-A9D802A283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006" y="4490720"/>
            <a:ext cx="1829463" cy="214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68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1CCA69-1728-4A38-9920-824522EEE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66" y="341746"/>
            <a:ext cx="3595254" cy="4793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46689C-5557-4414-AAC6-63FD18ADA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402" y="3605497"/>
            <a:ext cx="4063914" cy="30598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B18F2F-E1D9-432E-BD0C-89E3C3C52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828" y="531092"/>
            <a:ext cx="3282344" cy="2471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FD799B-70F1-4526-8C3A-1AD071C32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2272" y="1551709"/>
            <a:ext cx="3544449" cy="486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3307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1AE6A2-1235-42A6-B23F-232E7DF98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738" y="2406716"/>
            <a:ext cx="3259231" cy="43456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E4C9DD-9F6F-4930-9B08-57FFFC88F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077" y="371287"/>
            <a:ext cx="3156188" cy="42082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799E29-9A56-492E-A48D-ADB1F5613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233896"/>
            <a:ext cx="3259231" cy="434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98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168E6-585E-470F-B83E-C4FF69528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85" y="1969981"/>
            <a:ext cx="2716173" cy="40991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DE5356-4EF6-402D-9532-77B71B9A5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7350" y="2934538"/>
            <a:ext cx="2653554" cy="3524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8C2B95-F165-4E23-A38C-24BF0B0AE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960" y="153047"/>
            <a:ext cx="2591677" cy="34421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B39EFF-2EF1-445F-88AA-2FF8F19E0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240" y="255978"/>
            <a:ext cx="2436676" cy="32362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4EA0FD-8416-4846-B32A-650D69604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8396" y="2934538"/>
            <a:ext cx="2875207" cy="381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55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5C502B-35E6-4270-8C16-04C27B55B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474" y="1982017"/>
            <a:ext cx="3550391" cy="47154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CBFD62-6E7A-4E80-B1EC-09964046C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72" y="160548"/>
            <a:ext cx="3248828" cy="43149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62CFD3-B0F1-496D-AF24-EB952BD34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152" y="394873"/>
            <a:ext cx="4386748" cy="582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61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F4DB3F-E93F-4E0B-80FE-AFFBF0AD6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26" y="0"/>
            <a:ext cx="4484351" cy="33764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A6968F-5EBA-41FB-BFFE-0BED49CB1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554" y="153154"/>
            <a:ext cx="3842395" cy="51231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251247-2BBD-4342-8F7A-C4E7C4938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931" y="2952089"/>
            <a:ext cx="4856480" cy="364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96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75379B-DA1E-47FF-9623-C75638697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316" y="3209065"/>
            <a:ext cx="4428564" cy="33214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5A2E6C-10D6-4097-93DB-AB79D5083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520" y="169433"/>
            <a:ext cx="3378573" cy="45047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D487BA-D18D-435E-9E9C-F9ED154B2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07" y="2244711"/>
            <a:ext cx="3214333" cy="428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48881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</TotalTime>
  <Words>155</Words>
  <Application>Microsoft Office PowerPoint</Application>
  <PresentationFormat>Широкоэкранный</PresentationFormat>
  <Paragraphs>18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Georgia</vt:lpstr>
      <vt:lpstr>Symbol</vt:lpstr>
      <vt:lpstr>Times New Roman</vt:lpstr>
      <vt:lpstr>Trebuchet MS</vt:lpstr>
      <vt:lpstr>Воздушный поток</vt:lpstr>
      <vt:lpstr>Дополнительная общеразвивающая программа художественно-эстетической направленности «Мы входим в мир прекрасного»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11</cp:revision>
  <dcterms:created xsi:type="dcterms:W3CDTF">2023-10-15T19:43:25Z</dcterms:created>
  <dcterms:modified xsi:type="dcterms:W3CDTF">2023-10-15T21:28:47Z</dcterms:modified>
</cp:coreProperties>
</file>