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0"/>
  </p:notesMasterIdLst>
  <p:sldIdLst>
    <p:sldId id="395" r:id="rId2"/>
    <p:sldId id="428" r:id="rId3"/>
    <p:sldId id="430" r:id="rId4"/>
    <p:sldId id="429" r:id="rId5"/>
    <p:sldId id="431" r:id="rId6"/>
    <p:sldId id="433" r:id="rId7"/>
    <p:sldId id="432" r:id="rId8"/>
    <p:sldId id="465" r:id="rId9"/>
    <p:sldId id="466" r:id="rId10"/>
    <p:sldId id="467" r:id="rId11"/>
    <p:sldId id="435" r:id="rId12"/>
    <p:sldId id="434" r:id="rId13"/>
    <p:sldId id="420" r:id="rId14"/>
    <p:sldId id="437" r:id="rId15"/>
    <p:sldId id="438" r:id="rId16"/>
    <p:sldId id="441" r:id="rId17"/>
    <p:sldId id="442" r:id="rId18"/>
    <p:sldId id="443" r:id="rId19"/>
    <p:sldId id="464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6" r:id="rId32"/>
    <p:sldId id="457" r:id="rId33"/>
    <p:sldId id="459" r:id="rId34"/>
    <p:sldId id="460" r:id="rId35"/>
    <p:sldId id="461" r:id="rId36"/>
    <p:sldId id="462" r:id="rId37"/>
    <p:sldId id="440" r:id="rId38"/>
    <p:sldId id="463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5FF"/>
    <a:srgbClr val="0000CC"/>
    <a:srgbClr val="663300"/>
    <a:srgbClr val="FFFF00"/>
    <a:srgbClr val="FFDD71"/>
    <a:srgbClr val="CF6F0F"/>
    <a:srgbClr val="CC6600"/>
    <a:srgbClr val="357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3" autoAdjust="0"/>
    <p:restoredTop sz="95565" autoAdjust="0"/>
  </p:normalViewPr>
  <p:slideViewPr>
    <p:cSldViewPr>
      <p:cViewPr varScale="1">
        <p:scale>
          <a:sx n="110" d="100"/>
          <a:sy n="110" d="100"/>
        </p:scale>
        <p:origin x="1830" y="108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4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3CDE396-0013-4E67-80CB-B0E912B6EE5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6C78F7-CE9B-4A25-9E97-E3397BEAEF3B}" type="slidenum">
              <a:rPr lang="en-US" altLang="ru-RU"/>
              <a:pPr>
                <a:spcBef>
                  <a:spcPct val="0"/>
                </a:spcBef>
              </a:pPr>
              <a:t>1</a:t>
            </a:fld>
            <a:endParaRPr lang="en-US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C4C312-117D-4147-9F62-4C5555D9FB73}" type="slidenum">
              <a:rPr lang="en-US" altLang="ru-RU"/>
              <a:pPr>
                <a:spcBef>
                  <a:spcPct val="0"/>
                </a:spcBef>
              </a:pPr>
              <a:t>13</a:t>
            </a:fld>
            <a:endParaRPr lang="en-US" altLang="ru-RU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DADC52-CD1E-4457-AAE8-70F484ED9CCF}" type="slidenum">
              <a:rPr lang="en-US" altLang="ru-RU"/>
              <a:pPr>
                <a:spcBef>
                  <a:spcPct val="0"/>
                </a:spcBef>
              </a:pPr>
              <a:t>14</a:t>
            </a:fld>
            <a:endParaRPr lang="en-US" altLang="ru-RU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086633-F7C1-42BB-A027-CDCCD02CF6F2}" type="slidenum">
              <a:rPr lang="en-US" altLang="ru-RU"/>
              <a:pPr>
                <a:spcBef>
                  <a:spcPct val="0"/>
                </a:spcBef>
              </a:pPr>
              <a:t>15</a:t>
            </a:fld>
            <a:endParaRPr lang="en-US" altLang="ru-RU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FA1F52-B656-44C3-8E9E-1079CCF14E21}" type="slidenum">
              <a:rPr lang="en-US" altLang="ru-RU"/>
              <a:pPr>
                <a:spcBef>
                  <a:spcPct val="0"/>
                </a:spcBef>
              </a:pPr>
              <a:t>37</a:t>
            </a:fld>
            <a:endParaRPr lang="en-US" altLang="ru-RU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08BC7D-4870-4FE1-A231-2AEF77643B6D}" type="slidenum">
              <a:rPr lang="en-US" altLang="ru-RU"/>
              <a:pPr>
                <a:spcBef>
                  <a:spcPct val="0"/>
                </a:spcBef>
              </a:pPr>
              <a:t>38</a:t>
            </a:fld>
            <a:endParaRPr lang="en-US" altLang="ru-RU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B8555B-B3D7-4C2D-9B5D-5927EE90B7AC}" type="slidenum">
              <a:rPr lang="en-US" altLang="ru-RU"/>
              <a:pPr>
                <a:spcBef>
                  <a:spcPct val="0"/>
                </a:spcBef>
              </a:pPr>
              <a:t>2</a:t>
            </a:fld>
            <a:endParaRPr lang="en-US" altLang="ru-RU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4DD783-0FF4-413E-B934-3C66D49CD900}" type="slidenum">
              <a:rPr lang="en-US" altLang="ru-RU"/>
              <a:pPr>
                <a:spcBef>
                  <a:spcPct val="0"/>
                </a:spcBef>
              </a:pPr>
              <a:t>3</a:t>
            </a:fld>
            <a:endParaRPr lang="en-US" altLang="ru-RU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A8A14-5EB5-4750-8BA7-CA79656C4B9E}" type="slidenum">
              <a:rPr lang="en-US" altLang="ru-RU"/>
              <a:pPr>
                <a:spcBef>
                  <a:spcPct val="0"/>
                </a:spcBef>
              </a:pPr>
              <a:t>4</a:t>
            </a:fld>
            <a:endParaRPr lang="en-US" altLang="ru-RU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83E072-DFA6-448C-BE35-906AE92F09D2}" type="slidenum">
              <a:rPr lang="en-US" altLang="ru-RU"/>
              <a:pPr>
                <a:spcBef>
                  <a:spcPct val="0"/>
                </a:spcBef>
              </a:pPr>
              <a:t>5</a:t>
            </a:fld>
            <a:endParaRPr lang="en-US" altLang="ru-RU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5CC138-90DB-4BF3-B66B-A459D8EB5388}" type="slidenum">
              <a:rPr lang="en-US" altLang="ru-RU"/>
              <a:pPr>
                <a:spcBef>
                  <a:spcPct val="0"/>
                </a:spcBef>
              </a:pPr>
              <a:t>6</a:t>
            </a:fld>
            <a:endParaRPr lang="en-US" altLang="ru-RU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DED862-CEE4-4ECB-B54A-B2E359D4CE70}" type="slidenum">
              <a:rPr lang="en-US" altLang="ru-RU"/>
              <a:pPr>
                <a:spcBef>
                  <a:spcPct val="0"/>
                </a:spcBef>
              </a:pPr>
              <a:t>7</a:t>
            </a:fld>
            <a:endParaRPr lang="en-US" altLang="ru-RU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037BB2-FA0B-4031-BB47-2B954C70A80E}" type="slidenum">
              <a:rPr lang="en-US" altLang="ru-RU"/>
              <a:pPr>
                <a:spcBef>
                  <a:spcPct val="0"/>
                </a:spcBef>
              </a:pPr>
              <a:t>11</a:t>
            </a:fld>
            <a:endParaRPr lang="en-US" altLang="ru-RU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76E78B-2290-43EC-B06E-B91B3EC3FD8E}" type="slidenum">
              <a:rPr lang="en-US" altLang="ru-RU"/>
              <a:pPr>
                <a:spcBef>
                  <a:spcPct val="0"/>
                </a:spcBef>
              </a:pPr>
              <a:t>12</a:t>
            </a:fld>
            <a:endParaRPr lang="en-US" altLang="ru-RU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85A81-5473-4433-BB5D-AA72F9ED5E99}" type="datetimeFigureOut">
              <a:rPr lang="en-US"/>
              <a:pPr>
                <a:defRPr/>
              </a:pPr>
              <a:t>12/16/2019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FB9715-81C2-44A2-AE28-5F745D1A8427}" type="slidenum">
              <a:rPr lang="en-US" altLang="ru-RU"/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4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5C9B5-6F89-4052-8B6C-2AB305D58455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0A1397-1FC6-4629-ABCE-8805E86F49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5449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77D00-1F86-4E8D-B085-BC52F8E7761A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E62E64-0B24-42DD-BCB4-DDD4003B4E4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736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5948E-608D-4DFF-8FB1-D00FB7E07E7B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0CECD0-BA42-4639-9EEB-67358316D03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684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728AA-5DCF-4EB6-BA0F-00A38EA23FAD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C1B4A5-9E7D-4052-803C-AE9EFA65AC4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3073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8696E-FDB5-4A33-9C6C-57E0ED4ECDD6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18B8AF-4AF7-46DC-AC34-EBF05A97E1E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4275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67279-42BB-4889-9772-99611F26B582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607F11-5F1F-4C5D-B41C-6B03C391A1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316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A2910-948D-42DA-8549-B2920DF49B33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BB6771-FBEB-473E-A9E4-7151E9013FE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8194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D7022-AD77-418C-A2D3-6056DD9C0DE0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24A63-45C1-4EC4-A409-2DF3036A69E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456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7A608-89FE-4516-99E6-F65269C7BE61}" type="datetimeFigureOut">
              <a:rPr lang="en-US"/>
              <a:pPr>
                <a:defRPr/>
              </a:pPr>
              <a:t>12/16/2019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088861-AB2C-43B6-A181-184151C47BA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9344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2CC87-100A-4663-9E1C-B6AE120BF1C2}" type="datetimeFigureOut">
              <a:rPr lang="en-US"/>
              <a:pPr>
                <a:defRPr/>
              </a:pPr>
              <a:t>12/16/2019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564322-C57D-40D2-9986-3D9DC421F165}" type="slidenum">
              <a:rPr lang="en-US" altLang="ru-RU"/>
              <a:pPr>
                <a:defRPr/>
              </a:pPr>
              <a:t>‹#›</a:t>
            </a:fld>
            <a:endParaRPr lang="en-US" alt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5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3070D37-D5EB-40BF-8C20-8301A9E5FA19}" type="datetimeFigureOut">
              <a:rPr lang="en-US"/>
              <a:pPr>
                <a:defRPr/>
              </a:pPr>
              <a:t>12/16/2019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B270FA2-7D9F-4255-BD03-5B76D5C0ACBA}" type="slidenum">
              <a:rPr lang="en-US" altLang="ru-RU"/>
              <a:pPr>
                <a:defRPr/>
              </a:pPr>
              <a:t>‹#›</a:t>
            </a:fld>
            <a:endParaRPr lang="en-US" altLang="ru-RU" sz="10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j7GZeKhq-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2225" y="1643063"/>
            <a:ext cx="9144000" cy="2016125"/>
          </a:xfrm>
          <a:prstGeom prst="rect">
            <a:avLst/>
          </a:prstGeom>
          <a:solidFill>
            <a:srgbClr val="1595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647701" y="1643065"/>
            <a:ext cx="772953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hangingPunct="1">
              <a:defRPr/>
            </a:pPr>
            <a: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  <a:ea typeface="+mj-ea"/>
                <a:cs typeface="Arial" pitchFamily="34" charset="0"/>
              </a:rPr>
              <a:t>«</a:t>
            </a:r>
            <a: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  <a:ea typeface="+mj-ea"/>
                <a:cs typeface="Arial" charset="0"/>
              </a:rPr>
              <a:t>ОТ ФРЁБЕЛЯ ДО РОБОТА: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  <a:ea typeface="+mj-ea"/>
                <a:cs typeface="Arial" charset="0"/>
              </a:rPr>
              <a:t/>
            </a:r>
            <a:b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  <a:ea typeface="+mj-ea"/>
                <a:cs typeface="Arial" charset="0"/>
              </a:rPr>
            </a:br>
            <a: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man Old Style" pitchFamily="18" charset="0"/>
                <a:ea typeface="+mj-ea"/>
                <a:cs typeface="Arial" charset="0"/>
              </a:rPr>
              <a:t>РАСТИМ БУДУЩИХ ИНЖЕНЕРОВ</a:t>
            </a: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+mj-ea"/>
                <a:cs typeface="Arial" charset="0"/>
              </a:rPr>
              <a:t>»</a:t>
            </a: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2627313" y="188913"/>
            <a:ext cx="60848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spcBef>
                <a:spcPct val="20000"/>
              </a:spcBef>
              <a:defRPr/>
            </a:pPr>
            <a:r>
              <a:rPr lang="ru-RU" sz="3600" b="1" kern="0" dirty="0">
                <a:latin typeface="Bookman Old Style" pitchFamily="18" charset="0"/>
                <a:cs typeface="Segoe UI" pitchFamily="34" charset="0"/>
              </a:rPr>
              <a:t>Парциальная </a:t>
            </a:r>
            <a:r>
              <a:rPr lang="ru-RU" b="1" kern="0" dirty="0">
                <a:latin typeface="Bookman Old Style" pitchFamily="18" charset="0"/>
                <a:cs typeface="Segoe UI" pitchFamily="34" charset="0"/>
              </a:rPr>
              <a:t>образовательная программа</a:t>
            </a:r>
            <a:br>
              <a:rPr lang="ru-RU" b="1" kern="0" dirty="0">
                <a:latin typeface="Bookman Old Style" pitchFamily="18" charset="0"/>
                <a:cs typeface="Segoe UI" pitchFamily="34" charset="0"/>
              </a:rPr>
            </a:br>
            <a:r>
              <a:rPr lang="ru-RU" b="1" kern="0" dirty="0">
                <a:latin typeface="Bookman Old Style" pitchFamily="18" charset="0"/>
                <a:cs typeface="Segoe UI" pitchFamily="34" charset="0"/>
              </a:rPr>
              <a:t>дошкольного образования</a:t>
            </a:r>
          </a:p>
          <a:p>
            <a:pPr algn="ctr" eaLnBrk="1" hangingPunct="1">
              <a:spcBef>
                <a:spcPct val="20000"/>
              </a:spcBef>
              <a:defRPr/>
            </a:pPr>
            <a:endParaRPr lang="ru-RU" b="1" kern="0" dirty="0">
              <a:latin typeface="Bookman Old Style" pitchFamily="18" charset="0"/>
              <a:cs typeface="Segoe UI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7338" y="1736725"/>
            <a:ext cx="0" cy="18002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377238" y="1643063"/>
            <a:ext cx="0" cy="18002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Documents and Settings\308-03\Рабочий стол\Робототехн\обложк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3637">
            <a:off x="6089338" y="2524120"/>
            <a:ext cx="2777001" cy="3887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344" name="TextBox 28"/>
          <p:cNvSpPr txBox="1">
            <a:spLocks noChangeArrowheads="1"/>
          </p:cNvSpPr>
          <p:nvPr/>
        </p:nvSpPr>
        <p:spPr bwMode="auto">
          <a:xfrm>
            <a:off x="323850" y="4508500"/>
            <a:ext cx="51482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Принципиально новый уровень подходов к развитию детского технического творчества  в дошкольном образовании, имеющая методическое сопровождение.</a:t>
            </a:r>
          </a:p>
        </p:txBody>
      </p:sp>
      <p:sp>
        <p:nvSpPr>
          <p:cNvPr id="14345" name="Rectangle 5"/>
          <p:cNvSpPr txBox="1">
            <a:spLocks noChangeArrowheads="1"/>
          </p:cNvSpPr>
          <p:nvPr/>
        </p:nvSpPr>
        <p:spPr bwMode="auto">
          <a:xfrm>
            <a:off x="609600" y="3659188"/>
            <a:ext cx="498633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Т.В. Волосовец, Ю.В. Карпова, Т.В. Тимофеева</a:t>
            </a:r>
          </a:p>
        </p:txBody>
      </p:sp>
      <p:pic>
        <p:nvPicPr>
          <p:cNvPr id="15" name="Picture 8" descr="C:\Documents and Settings\Admin\Рабочий стол\Робо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90" y="151247"/>
            <a:ext cx="1492959" cy="149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072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r>
              <a:rPr lang="ru-RU" altLang="ru-RU" sz="2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РОБОТЕХНИКИ НА РАЗВИТИЕ РЕБЁНКА</a:t>
            </a:r>
            <a:br>
              <a:rPr lang="ru-RU" altLang="ru-RU" sz="2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КАЧЕСТВО ОБРАЗОВАТЕЛЬНОЙ ДЕЯТЕЛЬНОСТИ</a:t>
            </a:r>
            <a:br>
              <a:rPr lang="ru-RU" altLang="ru-RU" sz="2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5" name="Объект 2"/>
          <p:cNvSpPr>
            <a:spLocks noGrp="1"/>
          </p:cNvSpPr>
          <p:nvPr>
            <p:ph idx="1"/>
          </p:nvPr>
        </p:nvSpPr>
        <p:spPr>
          <a:xfrm>
            <a:off x="71438" y="1268413"/>
            <a:ext cx="5976937" cy="4857750"/>
          </a:xfrm>
        </p:spPr>
        <p:txBody>
          <a:bodyPr/>
          <a:lstStyle/>
          <a:p>
            <a:pPr algn="just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современных политехнических представлений и умений.</a:t>
            </a:r>
          </a:p>
          <a:p>
            <a:pPr algn="just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предпосылок технических и технологических компетенций.</a:t>
            </a:r>
          </a:p>
          <a:p>
            <a:pPr algn="just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процессов (восприятие, воображение, мышление, память, речь и др.).</a:t>
            </a:r>
          </a:p>
          <a:p>
            <a:pPr algn="just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личных качеств (самостоятельность, инициативность, трудолюбие, ответственность, коммуникабельность, толерантность, стремление к успеху, потребность в самореализации).</a:t>
            </a:r>
          </a:p>
          <a:p>
            <a:pPr algn="just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коммуникации межличностного общения.</a:t>
            </a:r>
          </a:p>
          <a:p>
            <a:pPr algn="just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«командного духа», умение работать в команде.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551" y="1664804"/>
            <a:ext cx="2765367" cy="2074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551" y="4221088"/>
            <a:ext cx="2712136" cy="1949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 txBox="1">
            <a:spLocks noChangeArrowheads="1"/>
          </p:cNvSpPr>
          <p:nvPr/>
        </p:nvSpPr>
        <p:spPr bwMode="auto">
          <a:xfrm>
            <a:off x="4572000" y="4354513"/>
            <a:ext cx="45720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сопровождения профессионального</a:t>
            </a:r>
            <a:endParaRPr lang="en-US" altLang="ru-RU" sz="1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самоопределения на этапе дошкольного</a:t>
            </a:r>
            <a:endParaRPr lang="en-US" altLang="ru-RU" sz="1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– 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первичного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мире профессий, интереса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 профессионально-трудовой деятельности,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позитивных установок к различным видам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и творчества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Rectangle 3"/>
          <p:cNvSpPr txBox="1">
            <a:spLocks noChangeArrowheads="1"/>
          </p:cNvSpPr>
          <p:nvPr/>
        </p:nvSpPr>
        <p:spPr bwMode="auto">
          <a:xfrm>
            <a:off x="4572000" y="1557338"/>
            <a:ext cx="45005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актуальность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сопровождения</a:t>
            </a:r>
            <a:endParaRPr lang="en-US" altLang="ru-RU" sz="1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lang="en-US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самоопределения</a:t>
            </a:r>
            <a:endParaRPr lang="en-US" altLang="ru-RU" sz="1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в условиях</a:t>
            </a:r>
            <a:r>
              <a:rPr lang="en-US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непрерывности</a:t>
            </a:r>
            <a:endParaRPr lang="en-US" altLang="ru-RU" sz="1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(Концепция- 2015):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обосновывает формирования мотивации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профессиональную деятельность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 дошкольного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48" name="Группа 12"/>
          <p:cNvGrpSpPr>
            <a:grpSpLocks/>
          </p:cNvGrpSpPr>
          <p:nvPr/>
        </p:nvGrpSpPr>
        <p:grpSpPr bwMode="auto">
          <a:xfrm>
            <a:off x="0" y="0"/>
            <a:ext cx="9144000" cy="1016000"/>
            <a:chOff x="0" y="1"/>
            <a:chExt cx="9144000" cy="101673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1"/>
              <a:ext cx="1944688" cy="10167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31753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672"/>
              <a:ext cx="9144000" cy="54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Прямая соединительная линия 21"/>
            <p:cNvCxnSpPr/>
            <p:nvPr/>
          </p:nvCxnSpPr>
          <p:spPr>
            <a:xfrm>
              <a:off x="6011863" y="584621"/>
              <a:ext cx="0" cy="2875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50825" y="584621"/>
              <a:ext cx="0" cy="2875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749" name="Rectangle 4"/>
          <p:cNvSpPr>
            <a:spLocks noGrp="1" noChangeArrowheads="1"/>
          </p:cNvSpPr>
          <p:nvPr>
            <p:ph type="title"/>
          </p:nvPr>
        </p:nvSpPr>
        <p:spPr>
          <a:xfrm>
            <a:off x="287338" y="404813"/>
            <a:ext cx="6627812" cy="539750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ТРЕБОВАНИЙ ФГОС</a:t>
            </a:r>
          </a:p>
        </p:txBody>
      </p:sp>
      <p:sp>
        <p:nvSpPr>
          <p:cNvPr id="31750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5F8538-E983-4DB6-8E11-102242A35FD3}" type="slidenum">
              <a:rPr lang="en-US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1751" name="Rectangle 3"/>
          <p:cNvSpPr txBox="1">
            <a:spLocks noChangeArrowheads="1"/>
          </p:cNvSpPr>
          <p:nvPr/>
        </p:nvSpPr>
        <p:spPr bwMode="auto">
          <a:xfrm>
            <a:off x="179388" y="1196975"/>
            <a:ext cx="44291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Важно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Учитывать возрастные особенности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дошкольников 5-7 лет.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2.Сохранить лучшие традиции отечественной науки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(Показатели развития - А.Р.Лурия; Л.А.Венгер 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- Ф.А.Сохин, А.М. Бородич и т.д.)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3.Модернизация содержания образовательной деятельности  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(В.Т.Кудрявцев, Н.А.Короткова, Т.В.Волосовец, О.А.Шиян и т.д.)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0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944688" cy="982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33795" name="Группа 11"/>
          <p:cNvGrpSpPr>
            <a:grpSpLocks/>
          </p:cNvGrpSpPr>
          <p:nvPr/>
        </p:nvGrpSpPr>
        <p:grpSpPr bwMode="auto">
          <a:xfrm>
            <a:off x="0" y="0"/>
            <a:ext cx="9144000" cy="1016000"/>
            <a:chOff x="0" y="1"/>
            <a:chExt cx="9144000" cy="101673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1"/>
              <a:ext cx="1944688" cy="10167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3380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672"/>
              <a:ext cx="9144000" cy="54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8893175" y="597330"/>
              <a:ext cx="0" cy="2875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250825" y="584621"/>
              <a:ext cx="0" cy="2875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52438"/>
            <a:ext cx="7359650" cy="539750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ТРЕБОВАНИЙ ФГОС</a:t>
            </a:r>
          </a:p>
        </p:txBody>
      </p:sp>
      <p:sp>
        <p:nvSpPr>
          <p:cNvPr id="33797" name="Rectangle 3"/>
          <p:cNvSpPr txBox="1">
            <a:spLocks noChangeArrowheads="1"/>
          </p:cNvSpPr>
          <p:nvPr/>
        </p:nvSpPr>
        <p:spPr bwMode="auto">
          <a:xfrm>
            <a:off x="555625" y="1042988"/>
            <a:ext cx="8588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установки при реализации программы</a:t>
            </a:r>
            <a:endParaRPr lang="ru-RU" altLang="ru-RU" sz="1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разнообразия детства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социальной ситуации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взрослого и ребенка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каждого ребенка</a:t>
            </a:r>
          </a:p>
        </p:txBody>
      </p:sp>
      <p:sp>
        <p:nvSpPr>
          <p:cNvPr id="33798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F174CB-59DC-40A0-BE33-630A274DBFF7}" type="slidenum">
              <a:rPr lang="en-US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3799" name="Прямоугольник 14"/>
          <p:cNvSpPr>
            <a:spLocks noChangeArrowheads="1"/>
          </p:cNvSpPr>
          <p:nvPr/>
        </p:nvSpPr>
        <p:spPr bwMode="auto">
          <a:xfrm>
            <a:off x="2339975" y="4052888"/>
            <a:ext cx="66532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70C0"/>
                </a:solidFill>
                <a:latin typeface="Arial" panose="020B0604020202020204" pitchFamily="34" charset="0"/>
              </a:rPr>
              <a:t>(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может использоваться как часть, формируемая участниками образовательных</a:t>
            </a:r>
            <a:b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отношений, при разработке Основной общеобразовательной программы дошкольного</a:t>
            </a:r>
            <a:b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– вариативная часть ООП).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8459788" y="549275"/>
            <a:ext cx="0" cy="50323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172450" cy="539750"/>
          </a:xfrm>
        </p:spPr>
        <p:txBody>
          <a:bodyPr/>
          <a:lstStyle/>
          <a:p>
            <a:pPr eaLnBrk="1" hangingPunct="1"/>
            <a:r>
              <a:rPr lang="ru-RU" altLang="ru-RU" sz="2400" b="1" i="1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 ОСНОВУ ПРОГРАММЫ ПОЛОЖЕНЫ: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50825" y="584200"/>
            <a:ext cx="0" cy="5048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46" name="Группа 33"/>
          <p:cNvGrpSpPr>
            <a:grpSpLocks/>
          </p:cNvGrpSpPr>
          <p:nvPr/>
        </p:nvGrpSpPr>
        <p:grpSpPr bwMode="auto">
          <a:xfrm>
            <a:off x="68263" y="1371600"/>
            <a:ext cx="4876800" cy="3605213"/>
            <a:chOff x="251520" y="4725144"/>
            <a:chExt cx="5209389" cy="162018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51520" y="4725144"/>
              <a:ext cx="4827841" cy="16201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0049" y="4761529"/>
              <a:ext cx="5100860" cy="1519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ts val="0"/>
                </a:spcBef>
                <a:defRPr/>
              </a:pPr>
              <a:endParaRPr lang="ru-RU" sz="1600" b="1" dirty="0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35847" name="Группа 33"/>
          <p:cNvGrpSpPr>
            <a:grpSpLocks/>
          </p:cNvGrpSpPr>
          <p:nvPr/>
        </p:nvGrpSpPr>
        <p:grpSpPr bwMode="auto">
          <a:xfrm>
            <a:off x="4670425" y="1382713"/>
            <a:ext cx="4752975" cy="3594100"/>
            <a:chOff x="251520" y="4725144"/>
            <a:chExt cx="5209389" cy="162018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1520" y="4725144"/>
              <a:ext cx="4828342" cy="16201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9396" y="4761641"/>
              <a:ext cx="5101513" cy="1524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ts val="0"/>
                </a:spcBef>
                <a:defRPr/>
              </a:pPr>
              <a:endParaRPr lang="ru-RU" sz="1600" b="1" dirty="0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35848" name="Прямоугольник 1"/>
          <p:cNvSpPr>
            <a:spLocks noChangeArrowheads="1"/>
          </p:cNvSpPr>
          <p:nvPr/>
        </p:nvSpPr>
        <p:spPr bwMode="auto">
          <a:xfrm>
            <a:off x="4765675" y="1452563"/>
            <a:ext cx="4214813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«Квалификационный справочник должностей руководителей, специалистов и других служащих»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от 21.08.1998г. №37 с изменениями и дополнениями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«Инженер»).</a:t>
            </a:r>
          </a:p>
        </p:txBody>
      </p:sp>
      <p:sp>
        <p:nvSpPr>
          <p:cNvPr id="35849" name="Прямоугольник 2"/>
          <p:cNvSpPr>
            <a:spLocks noChangeArrowheads="1"/>
          </p:cNvSpPr>
          <p:nvPr/>
        </p:nvSpPr>
        <p:spPr bwMode="auto">
          <a:xfrm>
            <a:off x="141288" y="1443038"/>
            <a:ext cx="42862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 технических наук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Минобрнауки РФ №59 от 25.02.2009г. «Об утверждении Номенклатуры научных специальностей, по которым присуждаются ученые степени» с изменениями и дополнениями от14.12.2015г.)</a:t>
            </a:r>
          </a:p>
        </p:txBody>
      </p:sp>
      <p:pic>
        <p:nvPicPr>
          <p:cNvPr id="3585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" y="5097463"/>
            <a:ext cx="91440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250" y="5097463"/>
            <a:ext cx="900747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Определить предпосылки формирования компетентности в дошкольном возрасте по специальности «Инженер».</a:t>
            </a:r>
          </a:p>
          <a:p>
            <a:pPr marL="342900" indent="-342900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Выявить основные навыки, умения необходимы для формирования готовности к изучению основ технических наук.</a:t>
            </a:r>
          </a:p>
          <a:p>
            <a:pPr marL="342900" indent="-342900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Соответствие планируемых результатов ФГОС ДО.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5"/>
          <p:cNvGraphicFramePr>
            <a:graphicFrameLocks noGrp="1"/>
          </p:cNvGraphicFramePr>
          <p:nvPr>
            <p:ph idx="1"/>
          </p:nvPr>
        </p:nvGraphicFramePr>
        <p:xfrm>
          <a:off x="250825" y="1160463"/>
          <a:ext cx="8642350" cy="5430841"/>
        </p:xfrm>
        <a:graphic>
          <a:graphicData uri="http://schemas.openxmlformats.org/drawingml/2006/table">
            <a:tbl>
              <a:tblPr/>
              <a:tblGrid>
                <a:gridCol w="216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6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7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Тематические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модули / блоки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Старшая группа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группа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Лексическая тема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2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Машиностроение и машиноведение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0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Машиноведение, системы приводов 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детали машин</a:t>
                      </a: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«Коробка передач»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конструируют модель коробки передач из конструктора </a:t>
                      </a:r>
                      <a:r>
                        <a:rPr kumimoji="0" lang="ru-RU" sz="11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Полидрон</a:t>
                      </a: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«Проектирование» и на простых механизмах (шестеренках) узнают процесс вращения и переключения механического привода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«Проектирование машин»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Каждый ребенок придумывает и конструирует модель своей машины (конструирование по условиям: в конструкции должны присутствовать все основные детали - колеса, руль, сидения, бампера, двери, капот, багажник и др.)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«Транспорт»</a:t>
                      </a: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0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Роботы,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мехатроника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робототехнические системы</a:t>
                      </a: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«Роботы – помощники»: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на производстве «Рука-помощник»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в быту «Робот-уборщик»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в экстремальных ситуациях «Робот-спасатель»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в авиации «Робот-пилот»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узнают что, для замены человека </a:t>
                      </a:r>
                      <a:b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выполнении тяжелых, утомительных </a:t>
                      </a:r>
                      <a:b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опасных работ можно создать роботов. Каждый ребенок придумывает по своему замыслу робота,  помогающего человеку </a:t>
                      </a:r>
                      <a:b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какой-то ситуации (на выбор ребенка), </a:t>
                      </a:r>
                      <a:b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одноименным действием </a:t>
                      </a:r>
                      <a:b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(Робот-спасатель – спасает от чего-то…; робот-пилот – заменяет человека</a:t>
                      </a:r>
                      <a:b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самолете и т.д.), а затем конструирует своего робота из конструктора</a:t>
                      </a:r>
                      <a:b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(или из дополнительного материала,</a:t>
                      </a:r>
                      <a:b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 с помощью набора образовательной робототехники).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«Роботы будущего»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Ребенок придумывает сложного робота, который выполняет несколько действий для пользы людям (полифункциональный робот); конструирует его из конструктора (или из дополнительного материала, или с помощью набора образовательной робототехники).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«Бытовые приборы»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«Человек. Части тела»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«Мой город»</a:t>
                      </a:r>
                    </a:p>
                  </a:txBody>
                  <a:tcPr marL="36000" marR="36000" marT="35990" marB="359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792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12763"/>
            <a:ext cx="8316912" cy="541337"/>
          </a:xfrm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ПЛАНИРОВАНИЕ ОБРАЗОВАТЕЛЬНОЙ ДЕЯТЕЛЬНОСТИ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250825" y="547688"/>
            <a:ext cx="0" cy="5048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820150" y="549275"/>
            <a:ext cx="0" cy="50323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34"/>
          <p:cNvSpPr>
            <a:spLocks noChangeArrowheads="1"/>
          </p:cNvSpPr>
          <p:nvPr/>
        </p:nvSpPr>
        <p:spPr bwMode="auto">
          <a:xfrm>
            <a:off x="123825" y="1195388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</a:rPr>
              <a:t>Пример:</a:t>
            </a:r>
            <a:endParaRPr lang="ru-RU" altLang="ru-RU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Объект 5"/>
          <p:cNvGraphicFramePr>
            <a:graphicFrameLocks noGrp="1"/>
          </p:cNvGraphicFramePr>
          <p:nvPr>
            <p:ph idx="1"/>
          </p:nvPr>
        </p:nvGraphicFramePr>
        <p:xfrm>
          <a:off x="250825" y="1627188"/>
          <a:ext cx="8642350" cy="5122862"/>
        </p:xfrm>
        <a:graphic>
          <a:graphicData uri="http://schemas.openxmlformats.org/drawingml/2006/table">
            <a:tbl>
              <a:tblPr/>
              <a:tblGrid>
                <a:gridCol w="252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№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Старшая группа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Подготовительная группа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Оборудование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4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Машиностроение и машиноведение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2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Тема: «Коробка передач»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Конструктивно-модельная: 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"Коробка передач"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Познавательно-исследовательская деятельность: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Просмотр и обсуждение видеофильма: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«Как работают машины»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Игровая: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игра "Автопарк"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Коммуникативная: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Рассказывание "Как работают машины"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Отгадывание загадок о машинах, деталях и т.д.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Восприятие художественной литературы 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и фольклора: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Рассматривание и обсуждение машиностроительных, технических энциклопедий.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Тема: «Проектирование машин»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Конструктивно-модельная: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проектирование и конструирование машины (главное соблюдение технических условий: чтобы были в конструкции все основные детали: колеса, руль, сидения, бампера, двери, капот, багажник и др.)</a:t>
                      </a: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en-US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Познавательно-исследовательская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деятельность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Просмотр и обсуждение видеофильма: «Из чего состоит машина и как она работает».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Видеоролик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«Учим детали машин»</a:t>
                      </a: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https</a:t>
                      </a:r>
                      <a:r>
                        <a:rPr kumimoji="0" lang="ru-RU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://</a:t>
                      </a:r>
                      <a:r>
                        <a:rPr kumimoji="0" lang="en-US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www</a:t>
                      </a:r>
                      <a:r>
                        <a:rPr kumimoji="0" lang="ru-RU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kumimoji="0" lang="en-US" sz="11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youtube</a:t>
                      </a:r>
                      <a:r>
                        <a:rPr kumimoji="0" lang="ru-RU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kumimoji="0" lang="en-US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com</a:t>
                      </a:r>
                      <a:r>
                        <a:rPr kumimoji="0" lang="ru-RU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/</a:t>
                      </a:r>
                      <a:r>
                        <a:rPr kumimoji="0" lang="en-US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watch</a:t>
                      </a:r>
                      <a:r>
                        <a:rPr kumimoji="0" lang="ru-RU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?</a:t>
                      </a:r>
                      <a:r>
                        <a:rPr kumimoji="0" lang="en-US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v</a:t>
                      </a:r>
                      <a:r>
                        <a:rPr kumimoji="0" lang="ru-RU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=</a:t>
                      </a:r>
                      <a:r>
                        <a:rPr kumimoji="0" lang="en-US" sz="11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aj</a:t>
                      </a:r>
                      <a:r>
                        <a:rPr kumimoji="0" lang="ru-RU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7</a:t>
                      </a:r>
                      <a:r>
                        <a:rPr kumimoji="0" lang="en-US" sz="11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GZeKhq</a:t>
                      </a:r>
                      <a:r>
                        <a:rPr kumimoji="0" lang="ru-RU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-</a:t>
                      </a:r>
                      <a:r>
                        <a:rPr kumimoji="0" lang="en-US" sz="11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  <a:hlinkClick r:id="rId3"/>
                        </a:rPr>
                        <a:t>Y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Игровая: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Игры "Собери детали", "Целое и части"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Изобразительная: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Рисование: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"Автомобиль будущего"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Лепка: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"Легковой автомобиль"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Аппликация: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 " Мой любимый автомобиль"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Игровая: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Сюжетно-ролевая игра «Таксопарк раритетных машин»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Коммуникативная: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 Предложить составить рассказ о  своей модели машин и рассказать о ней том, как они «постарели».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Рассказывание "Как я собрал машину".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Восприятие художественной литературы и фольклора: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Рассматривание и обсуждение машиностроительных, технических энциклопедий.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Набор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Полидрон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 Магнитный «Конструируем транспорт» </a:t>
                      </a:r>
                      <a:b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</a:b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с дополнительным комплектом колес (расширенный)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Набор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Полидрон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 Проектирование (комплект </a:t>
                      </a:r>
                      <a:b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</a:b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на группу) 6-7 лет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Конструктор грузовик</a:t>
                      </a:r>
                      <a:b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</a:b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«Собери сам»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Деревянный конструктор «Завод»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Набор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Полидрон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 Гигант «Огромные шестерёнки».</a:t>
                      </a:r>
                      <a:b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</a:b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4-7 лет.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Набор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Полидрон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 Гигант «Конструируем транспорт». </a:t>
                      </a:r>
                      <a:b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</a:b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3-7 лет.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Игра «Большие гонки»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Магнитный конструктор КЛИК           </a:t>
                      </a:r>
                      <a:r>
                        <a:rPr kumimoji="0" lang="ru-RU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Расширенный набор.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4-6  лет.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4000" marR="0" lvl="0" indent="-904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Che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997" marR="19997" marT="32903" marB="329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9962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3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557213"/>
            <a:ext cx="7226300" cy="541337"/>
          </a:xfrm>
        </p:spPr>
        <p:txBody>
          <a:bodyPr/>
          <a:lstStyle/>
          <a:p>
            <a:pPr algn="l" eaLnBrk="1" hangingPunct="1"/>
            <a:r>
              <a:rPr lang="ru-RU" altLang="ru-RU" sz="18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ОБРАЗОВАТЕЛЬНОЙ ДЕЯТЕЛЬНОСТИ В РЕЖИМНЫХ МОМЕНТАХ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50825" y="547688"/>
            <a:ext cx="0" cy="5048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856663" y="584200"/>
            <a:ext cx="0" cy="5048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908175" cy="873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79388" y="1089025"/>
          <a:ext cx="8820150" cy="5196840"/>
        </p:xfrm>
        <a:graphic>
          <a:graphicData uri="http://schemas.openxmlformats.org/drawingml/2006/table">
            <a:tbl>
              <a:tblPr/>
              <a:tblGrid>
                <a:gridCol w="296862">
                  <a:extLst>
                    <a:ext uri="{9D8B030D-6E8A-4147-A177-3AD203B41FA5}">
                      <a16:colId xmlns:a16="http://schemas.microsoft.com/office/drawing/2014/main" val="3448451376"/>
                    </a:ext>
                  </a:extLst>
                </a:gridCol>
                <a:gridCol w="1611313">
                  <a:extLst>
                    <a:ext uri="{9D8B030D-6E8A-4147-A177-3AD203B41FA5}">
                      <a16:colId xmlns:a16="http://schemas.microsoft.com/office/drawing/2014/main" val="3568784247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734262252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755500800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3069747232"/>
                    </a:ext>
                  </a:extLst>
                </a:gridCol>
              </a:tblGrid>
              <a:tr h="185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 инженера (по Квалификационному справочнику)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основ технической подготовки детей 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 лет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основ технической подготовки детей 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6-7 лет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 на этапе завершения дошкольного образования из ФГОС ДО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331163"/>
                  </a:ext>
                </a:extLst>
              </a:tr>
              <a:tr h="2190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Выполняет с использованием средств вычислительной техники, коммуникаций и связи работы в области научно-технической деятельности по проектированию, строительству, информационному обслуживанию, организации производства, труда и управления, метрологическому обеспечению, техническому контролю и т.п.</a:t>
                      </a: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89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Составляет проекты конструкций;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Классифицирует виды коммуникаций и связи, виды вычислительной техники;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Использует средства коммуникаций и связи, средства вычислительной техники;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Создает технические объекты и макеты по представлению, памяти, с натуры; по заданным теме, условиям, самостоятельному замыслу, схемам, моделям.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Создает постройки, сооружения с опорой на опыт освоения архитектуры: варианты построек жилого, промышленного, общественного назначения, мосты, крепости, транспорт, использует детали с учетом их конструктивных свойств (форма, величина, устойчивость, размещение в пространстве); способен к адекватным заменам одних деталей другими; знаком с вариантами строительных деталей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-1270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-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</a:rPr>
                        <a:t>Применяет некоторые правила создания прочных конструкций; проектирование конструкций по заданным теме, условиям, самостоятельному замыслу, схемам, моделям, фотографиям.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ea typeface="Century Schoolbook" panose="02040604050505020304" pitchFamily="18" charset="0"/>
                        <a:cs typeface="Century Schoolbook" panose="02040604050505020304" pitchFamily="18" charset="0"/>
                      </a:endParaRPr>
                    </a:p>
                    <a:p>
                      <a:pPr marL="0" marR="0" lvl="0" indent="-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entury Schoolbook" panose="02040604050505020304" pitchFamily="18" charset="0"/>
                          <a:cs typeface="Century Schoolbook" panose="02040604050505020304" pitchFamily="18" charset="0"/>
                        </a:rPr>
                        <a:t>Умеет разрабатывать объект; предлагать варианты объекта; выбирать наиболее соответствующие объекту средства и материалы и их сочетать, по собственной инициативе интегрировать виды деятельности.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anose="02040604050505020304" pitchFamily="18" charset="0"/>
                        <a:ea typeface="Century Schoolbook" panose="02040604050505020304" pitchFamily="18" charset="0"/>
                        <a:cs typeface="Century Schoolbook" panose="02040604050505020304" pitchFamily="18" charset="0"/>
                      </a:endParaRPr>
                    </a:p>
                    <a:p>
                      <a:pPr marL="0" marR="0" lvl="0" indent="-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Встраивает в свои конструкции механические элементы: подвижные колеса, вращающееся основание подъемного крана и т.п., использовать созданные конструкции в иг­рах;</a:t>
                      </a:r>
                    </a:p>
                    <a:p>
                      <a:pPr marL="0" marR="0" lvl="0" indent="-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Легко видоизменяет постройки по ситуации, изменяют высоту, площадь, устойчивость; свободно сочетают и адекватно взаимозаменяют детали в соответствии с конструктивной задачей, игровым сюжетом или своим творческим замыслом. </a:t>
                      </a:r>
                    </a:p>
                    <a:p>
                      <a:pPr marL="0" marR="0" lvl="0" indent="-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Конструирует в трех различных масштабах (взрослом, детском, кукольном), осваивает и обустраивает пространство по своему замыслу и плану.</a:t>
                      </a: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349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434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Обладает начальными знаниями о себе, о природном и социальном мире, в котором он живёт; обладает элементарными представлениями из области живой природы, естествознания, математики и т.п.</a:t>
                      </a:r>
                    </a:p>
                  </a:txBody>
                  <a:tcPr marL="31823" marR="3182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446605"/>
                  </a:ext>
                </a:extLst>
              </a:tr>
            </a:tbl>
          </a:graphicData>
        </a:graphic>
      </p:graphicFrame>
      <p:pic>
        <p:nvPicPr>
          <p:cNvPr id="4200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/>
            </a:r>
            <a:br>
              <a:rPr lang="ru-RU" altLang="ru-RU" sz="2400">
                <a:latin typeface="Arial" panose="020B0604020202020204" pitchFamily="34" charset="0"/>
              </a:rPr>
            </a:b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42010" name="Rectangle 2"/>
          <p:cNvSpPr>
            <a:spLocks noChangeArrowheads="1"/>
          </p:cNvSpPr>
          <p:nvPr/>
        </p:nvSpPr>
        <p:spPr bwMode="auto">
          <a:xfrm>
            <a:off x="3062288" y="0"/>
            <a:ext cx="3017837" cy="6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00">
                  <a:alpha val="14998"/>
                </a:srgb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42011" name="Rectangle 3"/>
          <p:cNvSpPr>
            <a:spLocks noChangeArrowheads="1"/>
          </p:cNvSpPr>
          <p:nvPr/>
        </p:nvSpPr>
        <p:spPr bwMode="auto">
          <a:xfrm>
            <a:off x="4432300" y="111125"/>
            <a:ext cx="279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aseline="30000">
                <a:latin typeface="Arial" panose="020B0604020202020204" pitchFamily="34" charset="0"/>
                <a:cs typeface="Times New Roman" panose="02020603050405020304" pitchFamily="18" charset="0"/>
                <a:hlinkClick r:id="" action="ppaction://noaction"/>
              </a:rPr>
              <a:t>[1]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42012" name="Прямоугольник 9"/>
          <p:cNvSpPr>
            <a:spLocks noChangeArrowheads="1"/>
          </p:cNvSpPr>
          <p:nvPr/>
        </p:nvSpPr>
        <p:spPr bwMode="auto">
          <a:xfrm>
            <a:off x="0" y="4048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ОСНОВ ТЕХНИЧЕСКОЙ ПОДГОТОВКИ ДЕТЕЙ  </a:t>
            </a:r>
            <a:endParaRPr lang="ru-RU" altLang="ru-RU" sz="2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301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ФОРМИРОВАНИЮ ПРОГРАММЫ:</a:t>
            </a:r>
            <a:endParaRPr lang="ru-RU" altLang="ru-RU" sz="2400" b="1" smtClean="0">
              <a:solidFill>
                <a:srgbClr val="FFFF00"/>
              </a:solidFill>
            </a:endParaRPr>
          </a:p>
        </p:txBody>
      </p:sp>
      <p:sp>
        <p:nvSpPr>
          <p:cNvPr id="43013" name="Содержимое 2"/>
          <p:cNvSpPr>
            <a:spLocks noGrp="1"/>
          </p:cNvSpPr>
          <p:nvPr>
            <p:ph idx="1"/>
          </p:nvPr>
        </p:nvSpPr>
        <p:spPr>
          <a:xfrm>
            <a:off x="215900" y="1196975"/>
            <a:ext cx="8712200" cy="4929188"/>
          </a:xfrm>
        </p:spPr>
        <p:txBody>
          <a:bodyPr/>
          <a:lstStyle/>
          <a:p>
            <a:pPr algn="just"/>
            <a:r>
              <a:rPr lang="ru-RU" altLang="ru-R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 - деятельностный подход </a:t>
            </a:r>
          </a:p>
          <a:p>
            <a:pPr algn="just"/>
            <a:r>
              <a:rPr lang="ru-RU" altLang="ru-R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Личностно-ориентированный подход</a:t>
            </a:r>
            <a:endParaRPr lang="ru-RU" altLang="ru-RU" sz="4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 подход</a:t>
            </a:r>
            <a:endParaRPr lang="ru-RU" altLang="ru-RU" sz="4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Дифференцированный подход</a:t>
            </a:r>
            <a:endParaRPr lang="ru-RU" altLang="ru-RU" sz="400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440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543925" cy="1143000"/>
          </a:xfrm>
        </p:spPr>
        <p:txBody>
          <a:bodyPr/>
          <a:lstStyle/>
          <a:p>
            <a:r>
              <a:rPr lang="ru-RU" altLang="ru-RU" sz="28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Введение нового понятия (слова)и/или логическая взаимосвязь</a:t>
            </a:r>
          </a:p>
        </p:txBody>
      </p:sp>
      <p:sp>
        <p:nvSpPr>
          <p:cNvPr id="44037" name="Объект 1"/>
          <p:cNvSpPr>
            <a:spLocks noGrp="1"/>
          </p:cNvSpPr>
          <p:nvPr>
            <p:ph sz="half" idx="2"/>
          </p:nvPr>
        </p:nvSpPr>
        <p:spPr>
          <a:xfrm>
            <a:off x="2178050" y="1376363"/>
            <a:ext cx="6426200" cy="1044575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должен попытаться донести смысл этих новых слов слов/понятий до дошкольников разными способами для расширения словаря, активизации детской речи, расширения кругозора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4763" y="2852738"/>
            <a:ext cx="4284663" cy="25542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начале занятия:</a:t>
            </a:r>
          </a:p>
          <a:p>
            <a:pPr algn="ctr"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дидактические игры, </a:t>
            </a:r>
          </a:p>
          <a:p>
            <a:pPr algn="ctr"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сюрпризные моменты, использование специальных дидактических материалов,</a:t>
            </a:r>
          </a:p>
          <a:p>
            <a:pPr algn="ctr" eaLnBrk="1" hangingPunct="1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метод проблемных ситуаций, игровая деятельность</a:t>
            </a:r>
          </a:p>
          <a:p>
            <a:pPr algn="ctr" eaLnBrk="1" hangingPunct="1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3113" y="2852738"/>
            <a:ext cx="4356100" cy="2586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 конце занятия: </a:t>
            </a:r>
          </a:p>
          <a:p>
            <a:pPr algn="ctr" eaLnBrk="1" hangingPunct="1"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сюжетно-ролевые игры,</a:t>
            </a:r>
          </a:p>
          <a:p>
            <a:pPr algn="ctr" eaLnBrk="1" hangingPunct="1"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использование  ситуации для развития мышления (вопросы на понимание, уточнение, занимательный рассказ о чем-то новом), </a:t>
            </a:r>
          </a:p>
          <a:p>
            <a:pPr algn="ctr" eaLnBrk="1" hangingPunct="1"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провоцирование произнесения новых слов в придуманной самими детьми ситуации (игре, общении и пр.).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2226" name="Picture 2" descr="F:\Новая папка\GEDC04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4" y="14919"/>
            <a:ext cx="4600860" cy="3450645"/>
          </a:xfrm>
          <a:effectLst>
            <a:softEdge rad="112500"/>
          </a:effectLst>
        </p:spPr>
      </p:pic>
      <p:pic>
        <p:nvPicPr>
          <p:cNvPr id="52227" name="Picture 3" descr="F:\Новая папка\GEDC04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3466244"/>
            <a:ext cx="4499992" cy="3374994"/>
          </a:xfrm>
          <a:effectLst>
            <a:softEdge rad="112500"/>
          </a:effectLst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965200"/>
            <a:ext cx="428783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11" descr="C:\Documents and Settings\Admin\Рабочий стол\rabotanews9-810x5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7"/>
            <a:ext cx="3851920" cy="2457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4716463" y="5335588"/>
            <a:ext cx="37798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выбор профессии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во многом</a:t>
            </a:r>
            <a:endParaRPr lang="en-US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определяет,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насколько счастливой</a:t>
            </a:r>
            <a:endParaRPr lang="en-US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окажется взрослая жизнь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вчерашнего</a:t>
            </a:r>
            <a:endParaRPr lang="en-US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или студента.</a:t>
            </a:r>
          </a:p>
        </p:txBody>
      </p:sp>
      <p:grpSp>
        <p:nvGrpSpPr>
          <p:cNvPr id="16388" name="Группа 33"/>
          <p:cNvGrpSpPr>
            <a:grpSpLocks/>
          </p:cNvGrpSpPr>
          <p:nvPr/>
        </p:nvGrpSpPr>
        <p:grpSpPr bwMode="auto">
          <a:xfrm>
            <a:off x="4572000" y="1557338"/>
            <a:ext cx="4645025" cy="1619250"/>
            <a:chOff x="251520" y="4725144"/>
            <a:chExt cx="4644516" cy="1619771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251520" y="4725144"/>
              <a:ext cx="3707994" cy="16197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9458" y="4761668"/>
              <a:ext cx="4536578" cy="14307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ru-RU" sz="1800" b="1" dirty="0">
                  <a:solidFill>
                    <a:srgbClr val="FF0000"/>
                  </a:solidFill>
                  <a:ea typeface="Times New Roman" panose="02020603050405020304" pitchFamily="18" charset="0"/>
                  <a:cs typeface="Arial" pitchFamily="34" charset="0"/>
                </a:rPr>
                <a:t>Профессия</a:t>
              </a:r>
              <a:r>
                <a:rPr lang="en-US" sz="1800" b="1" dirty="0">
                  <a:solidFill>
                    <a:srgbClr val="FF0000"/>
                  </a:solidFill>
                  <a:ea typeface="Times New Roman" panose="02020603050405020304" pitchFamily="18" charset="0"/>
                  <a:cs typeface="Arial" pitchFamily="34" charset="0"/>
                </a:rPr>
                <a:t> – </a:t>
              </a:r>
              <a:r>
                <a:rPr lang="ru-RU" sz="18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это </a:t>
              </a:r>
              <a:endParaRPr lang="en-US" sz="1800" b="1" dirty="0">
                <a:solidFill>
                  <a:srgbClr val="0070C0"/>
                </a:solidFill>
                <a:ea typeface="Times New Roman" panose="02020603050405020304" pitchFamily="18" charset="0"/>
                <a:cs typeface="Arial" pitchFamily="34" charset="0"/>
              </a:endParaRPr>
            </a:p>
            <a:p>
              <a:pPr marL="342900" indent="-342900" eaLnBrk="1" fontAlgn="auto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q"/>
                <a:defRPr/>
              </a:pPr>
              <a:r>
                <a:rPr lang="ru-RU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способ</a:t>
              </a:r>
              <a:r>
                <a:rPr lang="en-US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 </a:t>
              </a:r>
              <a:r>
                <a:rPr lang="ru-RU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самореализации,</a:t>
              </a:r>
              <a:endParaRPr lang="en-US" sz="1600" b="1" dirty="0">
                <a:solidFill>
                  <a:srgbClr val="0070C0"/>
                </a:solidFill>
                <a:ea typeface="Times New Roman" panose="02020603050405020304" pitchFamily="18" charset="0"/>
                <a:cs typeface="Arial" pitchFamily="34" charset="0"/>
              </a:endParaRPr>
            </a:p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q"/>
                <a:defRPr/>
              </a:pPr>
              <a:r>
                <a:rPr lang="ru-RU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основа</a:t>
              </a:r>
              <a:r>
                <a:rPr lang="en-US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 </a:t>
              </a:r>
              <a:r>
                <a:rPr lang="ru-RU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благополучия,</a:t>
              </a:r>
              <a:endParaRPr lang="en-US" sz="1600" b="1" dirty="0">
                <a:solidFill>
                  <a:srgbClr val="0070C0"/>
                </a:solidFill>
                <a:ea typeface="Times New Roman" panose="02020603050405020304" pitchFamily="18" charset="0"/>
                <a:cs typeface="Arial" pitchFamily="34" charset="0"/>
              </a:endParaRPr>
            </a:p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q"/>
                <a:defRPr/>
              </a:pPr>
              <a:r>
                <a:rPr lang="ru-RU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а нередко</a:t>
              </a:r>
              <a:r>
                <a:rPr lang="en-US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 </a:t>
              </a:r>
              <a:r>
                <a:rPr lang="ru-RU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и смысл</a:t>
              </a:r>
              <a:r>
                <a:rPr lang="en-US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 </a:t>
              </a:r>
              <a:r>
                <a:rPr lang="ru-RU" sz="1600" b="1" dirty="0">
                  <a:solidFill>
                    <a:srgbClr val="0070C0"/>
                  </a:solidFill>
                  <a:ea typeface="Times New Roman" panose="02020603050405020304" pitchFamily="18" charset="0"/>
                  <a:cs typeface="Arial" pitchFamily="34" charset="0"/>
                </a:rPr>
                <a:t>жизни. </a:t>
              </a:r>
            </a:p>
            <a:p>
              <a:pPr eaLnBrk="1" hangingPunct="1">
                <a:spcBef>
                  <a:spcPts val="0"/>
                </a:spcBef>
                <a:defRPr/>
              </a:pPr>
              <a:endParaRPr lang="ru-RU" sz="1600" b="1" dirty="0">
                <a:solidFill>
                  <a:schemeClr val="bg1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6390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4"/>
          <p:cNvSpPr>
            <a:spLocks noGrp="1" noChangeArrowheads="1"/>
          </p:cNvSpPr>
          <p:nvPr>
            <p:ph type="title"/>
          </p:nvPr>
        </p:nvSpPr>
        <p:spPr>
          <a:xfrm>
            <a:off x="431800" y="452438"/>
            <a:ext cx="3516313" cy="539750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ПРОФЕССИИ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851275" y="584200"/>
            <a:ext cx="0" cy="2905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50825" y="584200"/>
            <a:ext cx="0" cy="2905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4" name="Rectangle 3"/>
          <p:cNvSpPr txBox="1">
            <a:spLocks noChangeArrowheads="1"/>
          </p:cNvSpPr>
          <p:nvPr/>
        </p:nvSpPr>
        <p:spPr bwMode="auto">
          <a:xfrm>
            <a:off x="4716463" y="3765550"/>
            <a:ext cx="3708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 люди с детства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знают,</a:t>
            </a:r>
            <a:endParaRPr lang="en-US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кем хотят стать.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 за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частую выбор</a:t>
            </a:r>
            <a:endParaRPr lang="en-US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у них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сложился  в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играх</a:t>
            </a:r>
            <a:endParaRPr lang="en-US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или на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 в детском саду.</a:t>
            </a:r>
          </a:p>
        </p:txBody>
      </p:sp>
      <p:pic>
        <p:nvPicPr>
          <p:cNvPr id="16395" name="Picture 20" descr="C:\Documents and Settings\Admin\Рабочий стол\children-reading-book-together-learning-many-new-things-no-gradients-5077196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4256088"/>
            <a:ext cx="251618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 flipV="1">
            <a:off x="4572000" y="4076700"/>
            <a:ext cx="0" cy="1081088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4572000" y="5373688"/>
            <a:ext cx="0" cy="1008062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8" name="Номер слайда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2D8418-05F1-4B54-9FD0-A46BAE710D93}" type="slidenum">
              <a:rPr lang="en-US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75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55763" y="2024063"/>
            <a:ext cx="6480175" cy="1657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608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543925" cy="1143000"/>
          </a:xfrm>
        </p:spPr>
        <p:txBody>
          <a:bodyPr/>
          <a:lstStyle/>
          <a:p>
            <a:r>
              <a:rPr lang="ru-RU" altLang="ru-RU" sz="28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Техника безопасности</a:t>
            </a:r>
          </a:p>
        </p:txBody>
      </p:sp>
      <p:sp>
        <p:nvSpPr>
          <p:cNvPr id="46086" name="Объект 1"/>
          <p:cNvSpPr>
            <a:spLocks noGrp="1"/>
          </p:cNvSpPr>
          <p:nvPr>
            <p:ph sz="half" idx="2"/>
          </p:nvPr>
        </p:nvSpPr>
        <p:spPr>
          <a:xfrm>
            <a:off x="215900" y="1376363"/>
            <a:ext cx="8785225" cy="6477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правилам безопасности в различных ситуациях, связанных с темой непосредственно образовательной деятельности</a:t>
            </a:r>
          </a:p>
        </p:txBody>
      </p:sp>
      <p:sp>
        <p:nvSpPr>
          <p:cNvPr id="46087" name="Объект 3"/>
          <p:cNvSpPr>
            <a:spLocks noGrp="1"/>
          </p:cNvSpPr>
          <p:nvPr>
            <p:ph sz="half" idx="1"/>
          </p:nvPr>
        </p:nvSpPr>
        <p:spPr>
          <a:xfrm>
            <a:off x="1835150" y="2168525"/>
            <a:ext cx="6121400" cy="151288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(правила дети либо придумывают, либо вспоминают, либо составляют, либо поговаривают, возможно, какие-то из них называет сам педагог, зарисовывание как схема, как рисунок или в виде условных обозначений)</a:t>
            </a:r>
          </a:p>
        </p:txBody>
      </p:sp>
      <p:pic>
        <p:nvPicPr>
          <p:cNvPr id="4608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824288"/>
            <a:ext cx="40386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803650"/>
            <a:ext cx="4859337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4710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543925" cy="1143000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Схемы, карты, условные обозначения (работа детей с символическим материалом)</a:t>
            </a:r>
          </a:p>
        </p:txBody>
      </p:sp>
      <p:sp>
        <p:nvSpPr>
          <p:cNvPr id="47109" name="Прямоугольник 3"/>
          <p:cNvSpPr>
            <a:spLocks noChangeArrowheads="1"/>
          </p:cNvSpPr>
          <p:nvPr/>
        </p:nvSpPr>
        <p:spPr bwMode="auto">
          <a:xfrm>
            <a:off x="1957388" y="1484313"/>
            <a:ext cx="63007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сознания ребенка на более высокий уровень, освоение приемов мыслительной деятельности (анализ и синтез), появление внутреннего плана умственных действий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5513" y="4429125"/>
            <a:ext cx="5329237" cy="20891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11413" y="4689475"/>
            <a:ext cx="502285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Варианты работы со схемами: 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зарисовывание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составление из символьного материала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Пользователь\Desktop\Фотоматериалы по конструированию\DSCF27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" y="225425"/>
            <a:ext cx="4038600" cy="3028950"/>
          </a:xfrm>
          <a:noFill/>
        </p:spPr>
      </p:pic>
      <p:pic>
        <p:nvPicPr>
          <p:cNvPr id="48131" name="Picture 3" descr="C:\Users\Пользователь\Desktop\Фотоматериалы по конструированию\DSCF27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3519488"/>
            <a:ext cx="4110037" cy="3082925"/>
          </a:xfrm>
          <a:noFill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519488"/>
            <a:ext cx="40909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238" y="0"/>
            <a:ext cx="404177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303463" y="2924175"/>
            <a:ext cx="5256212" cy="22320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Поисковые вопросы, игровая роль педагога, выбор материалов, тематики, цвета, формы объекта, общение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4915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543925" cy="1143000"/>
          </a:xfrm>
        </p:spPr>
        <p:txBody>
          <a:bodyPr/>
          <a:lstStyle/>
          <a:p>
            <a:r>
              <a:rPr lang="ru-RU" altLang="ru-RU" sz="28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Стимулирование инициативы детей (поддержка детских идей)</a:t>
            </a:r>
          </a:p>
        </p:txBody>
      </p:sp>
      <p:sp>
        <p:nvSpPr>
          <p:cNvPr id="16389" name="Объект 5"/>
          <p:cNvSpPr>
            <a:spLocks noGrp="1"/>
          </p:cNvSpPr>
          <p:nvPr>
            <p:ph sz="half" idx="1"/>
          </p:nvPr>
        </p:nvSpPr>
        <p:spPr>
          <a:xfrm>
            <a:off x="1944688" y="1600200"/>
            <a:ext cx="6767512" cy="107315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Внутреннее побуждение к новым действиям, вовлечение детей в деятельность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087563" y="3644900"/>
            <a:ext cx="4716462" cy="2987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018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543925" cy="1143000"/>
          </a:xfrm>
        </p:spPr>
        <p:txBody>
          <a:bodyPr/>
          <a:lstStyle/>
          <a:p>
            <a:r>
              <a:rPr lang="ru-RU" altLang="ru-RU" sz="20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Стимулирование проговаривания своих мыслей вслух (объяснение детьми хода своих рассуждений)</a:t>
            </a:r>
          </a:p>
        </p:txBody>
      </p:sp>
      <p:sp>
        <p:nvSpPr>
          <p:cNvPr id="50182" name="Объект 5"/>
          <p:cNvSpPr>
            <a:spLocks noGrp="1"/>
          </p:cNvSpPr>
          <p:nvPr>
            <p:ph sz="half" idx="1"/>
          </p:nvPr>
        </p:nvSpPr>
        <p:spPr>
          <a:xfrm>
            <a:off x="2339975" y="3897313"/>
            <a:ext cx="4284663" cy="2592387"/>
          </a:xfrm>
        </p:spPr>
        <p:txBody>
          <a:bodyPr/>
          <a:lstStyle/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вопросы (не предполагают ответы «Да» или «Нет»)</a:t>
            </a:r>
          </a:p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детей парами, тройками, группами</a:t>
            </a:r>
          </a:p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Ролевое взаимодействие</a:t>
            </a:r>
          </a:p>
        </p:txBody>
      </p:sp>
      <p:sp>
        <p:nvSpPr>
          <p:cNvPr id="50183" name="Прямоугольник 3"/>
          <p:cNvSpPr>
            <a:spLocks noChangeArrowheads="1"/>
          </p:cNvSpPr>
          <p:nvPr/>
        </p:nvSpPr>
        <p:spPr bwMode="auto">
          <a:xfrm>
            <a:off x="101600" y="1490663"/>
            <a:ext cx="87487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разных ситуаций, чтобы побудить детей к общению. Коммуникативная практика, осуществляемая на фоне конструктивно-модельной деятельности, требует словесного оформления замысла, его осознания и предъявления другим и задает социальные критерии результативности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4763"/>
            <a:ext cx="45847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C:\Users\Пользователь\Desktop\фото Конструирование\Ф.занят по конструированию\кабачк.икра.ф\GEDC42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0855" y="3497746"/>
            <a:ext cx="4461437" cy="3346078"/>
          </a:xfrm>
          <a:effectLst>
            <a:softEdge rad="112500"/>
          </a:effec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3398838"/>
            <a:ext cx="4625976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8" y="0"/>
            <a:ext cx="461168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8775" y="3860800"/>
            <a:ext cx="4189413" cy="2305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5222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Заголовок 1"/>
          <p:cNvSpPr>
            <a:spLocks noGrp="1"/>
          </p:cNvSpPr>
          <p:nvPr>
            <p:ph type="title"/>
          </p:nvPr>
        </p:nvSpPr>
        <p:spPr>
          <a:xfrm>
            <a:off x="142875" y="476250"/>
            <a:ext cx="8543925" cy="1008063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Конструирование/Экспериментальная деятельность + Стимулирование общения детей между собой</a:t>
            </a:r>
          </a:p>
        </p:txBody>
      </p:sp>
      <p:sp>
        <p:nvSpPr>
          <p:cNvPr id="52230" name="Объект 5"/>
          <p:cNvSpPr>
            <a:spLocks noGrp="1"/>
          </p:cNvSpPr>
          <p:nvPr>
            <p:ph sz="half" idx="1"/>
          </p:nvPr>
        </p:nvSpPr>
        <p:spPr>
          <a:xfrm>
            <a:off x="539750" y="3968750"/>
            <a:ext cx="3887788" cy="1763713"/>
          </a:xfrm>
        </p:spPr>
        <p:txBody>
          <a:bodyPr/>
          <a:lstStyle/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Строительная игра, </a:t>
            </a:r>
          </a:p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перемещение детей</a:t>
            </a:r>
          </a:p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обращения за помощью не к педагогу, а к другому ребенку</a:t>
            </a:r>
          </a:p>
          <a:p>
            <a:endParaRPr lang="ru-RU" alt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8" y="3419475"/>
            <a:ext cx="4583112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Прямоугольник 2"/>
          <p:cNvSpPr>
            <a:spLocks noChangeArrowheads="1"/>
          </p:cNvSpPr>
          <p:nvPr/>
        </p:nvSpPr>
        <p:spPr bwMode="auto">
          <a:xfrm>
            <a:off x="666750" y="1797050"/>
            <a:ext cx="81486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восприятия,  образного мышления, воображения и фантазии ребенка. Ребенок осваивает пространство, учится воспринимать такие свойства предметов как цвет, форма, величина; решать познавательные и творческие задачи, строить наглядные модели, выражать свои эмоции через художественные символы, развитие социальных навыков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9394" name="Picture 2" descr="C:\Users\Пользователь\Desktop\фото Конструирование\Ф.занят по конструированию\конструктор ф\GEDC44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72"/>
            <a:ext cx="5195574" cy="38966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3475" y="2755900"/>
            <a:ext cx="5470525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427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Заголовок 1"/>
          <p:cNvSpPr>
            <a:spLocks noGrp="1"/>
          </p:cNvSpPr>
          <p:nvPr>
            <p:ph type="title"/>
          </p:nvPr>
        </p:nvSpPr>
        <p:spPr>
          <a:xfrm>
            <a:off x="142875" y="476250"/>
            <a:ext cx="8543925" cy="1008063"/>
          </a:xfrm>
        </p:spPr>
        <p:txBody>
          <a:bodyPr/>
          <a:lstStyle/>
          <a:p>
            <a:r>
              <a:rPr lang="ru-RU" altLang="ru-RU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Инженерная книга</a:t>
            </a:r>
          </a:p>
        </p:txBody>
      </p:sp>
      <p:sp>
        <p:nvSpPr>
          <p:cNvPr id="54277" name="Объект 5"/>
          <p:cNvSpPr>
            <a:spLocks noGrp="1"/>
          </p:cNvSpPr>
          <p:nvPr>
            <p:ph sz="half" idx="1"/>
          </p:nvPr>
        </p:nvSpPr>
        <p:spPr>
          <a:xfrm>
            <a:off x="5472113" y="3176588"/>
            <a:ext cx="3529012" cy="2562225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книги как игра, игровые роли (проектировщика, инженера и пр.), разные способы фиксации детской информации (рисование, наклеивание и пр.)</a:t>
            </a:r>
          </a:p>
        </p:txBody>
      </p:sp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033713"/>
            <a:ext cx="5286375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Прямоугольник 2"/>
          <p:cNvSpPr>
            <a:spLocks noChangeArrowheads="1"/>
          </p:cNvSpPr>
          <p:nvPr/>
        </p:nvSpPr>
        <p:spPr bwMode="auto">
          <a:xfrm>
            <a:off x="1944688" y="1589088"/>
            <a:ext cx="70564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памяти, мышления, воображения, умений планирования, целенаправленности,  аккуратности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49156" name="Picture 4" descr="C:\Users\Пользователь\Desktop\Фотоматериалы по конструированию\DSCF27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4535997" cy="3401998"/>
          </a:xfrm>
          <a:effectLst>
            <a:softEdge rad="112500"/>
          </a:effectLst>
        </p:spPr>
      </p:pic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388" y="11113"/>
            <a:ext cx="4513262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73438"/>
            <a:ext cx="4624388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5963" y="3348038"/>
            <a:ext cx="2568575" cy="34972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48260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8435" name="TextBox 28"/>
          <p:cNvSpPr txBox="1">
            <a:spLocks noChangeArrowheads="1"/>
          </p:cNvSpPr>
          <p:nvPr/>
        </p:nvSpPr>
        <p:spPr bwMode="auto">
          <a:xfrm>
            <a:off x="395288" y="4799013"/>
            <a:ext cx="705643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детей к изучению технических наук –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это одновременно и обучение, и техническое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что способствует воспитанию активных, увлечённых своим делом людей, обладающих инженерно конструкторским мышлением. </a:t>
            </a:r>
          </a:p>
        </p:txBody>
      </p:sp>
      <p:pic>
        <p:nvPicPr>
          <p:cNvPr id="1843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358775" y="500063"/>
            <a:ext cx="3563938" cy="539750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ПРОФЕССИИ</a:t>
            </a:r>
          </a:p>
        </p:txBody>
      </p:sp>
      <p:grpSp>
        <p:nvGrpSpPr>
          <p:cNvPr id="18438" name="Группа 11"/>
          <p:cNvGrpSpPr>
            <a:grpSpLocks/>
          </p:cNvGrpSpPr>
          <p:nvPr/>
        </p:nvGrpSpPr>
        <p:grpSpPr bwMode="auto">
          <a:xfrm>
            <a:off x="1439863" y="3044825"/>
            <a:ext cx="3990975" cy="1277938"/>
            <a:chOff x="6516688" y="2799277"/>
            <a:chExt cx="2103441" cy="127782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516688" y="2851660"/>
              <a:ext cx="1942796" cy="12254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451" name="TextBox 20"/>
            <p:cNvSpPr txBox="1">
              <a:spLocks noChangeArrowheads="1"/>
            </p:cNvSpPr>
            <p:nvPr/>
          </p:nvSpPr>
          <p:spPr bwMode="auto">
            <a:xfrm>
              <a:off x="6532566" y="2799277"/>
              <a:ext cx="2087563" cy="107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Как подготовить к профессии</a:t>
              </a:r>
              <a:r>
                <a:rPr lang="ru-RU" altLang="ru-RU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altLang="ru-RU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altLang="ru-RU" sz="1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ребенка уже сейчас, чтобы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 стал профессионалом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через 20 лет?</a:t>
              </a:r>
            </a:p>
          </p:txBody>
        </p:sp>
      </p:grpSp>
      <p:grpSp>
        <p:nvGrpSpPr>
          <p:cNvPr id="18439" name="Группа 16"/>
          <p:cNvGrpSpPr>
            <a:grpSpLocks/>
          </p:cNvGrpSpPr>
          <p:nvPr/>
        </p:nvGrpSpPr>
        <p:grpSpPr bwMode="auto">
          <a:xfrm>
            <a:off x="1547813" y="1557338"/>
            <a:ext cx="3671887" cy="1295400"/>
            <a:chOff x="6516567" y="4535403"/>
            <a:chExt cx="2957536" cy="129769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516567" y="4608557"/>
              <a:ext cx="2957536" cy="12245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449" name="TextBox 21"/>
            <p:cNvSpPr txBox="1">
              <a:spLocks noChangeArrowheads="1"/>
            </p:cNvSpPr>
            <p:nvPr/>
          </p:nvSpPr>
          <p:spPr bwMode="auto">
            <a:xfrm>
              <a:off x="6516567" y="4535403"/>
              <a:ext cx="2899391" cy="107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Как совместить навыки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интересы,</a:t>
              </a:r>
              <a:r>
                <a:rPr lang="ru-RU" altLang="ru-RU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ru-RU" sz="1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чтобы в будущем ребенок был востребован</a:t>
              </a:r>
              <a:br>
                <a:rPr lang="ru-RU" altLang="ru-RU" sz="1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altLang="ru-RU" sz="16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современном рынке труда?</a:t>
              </a:r>
            </a:p>
          </p:txBody>
        </p:sp>
      </p:grpSp>
      <p:grpSp>
        <p:nvGrpSpPr>
          <p:cNvPr id="18440" name="Группа 21"/>
          <p:cNvGrpSpPr>
            <a:grpSpLocks/>
          </p:cNvGrpSpPr>
          <p:nvPr/>
        </p:nvGrpSpPr>
        <p:grpSpPr bwMode="auto">
          <a:xfrm>
            <a:off x="323850" y="1630363"/>
            <a:ext cx="863600" cy="830262"/>
            <a:chOff x="6300788" y="1916113"/>
            <a:chExt cx="863600" cy="83173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372226" y="1987676"/>
              <a:ext cx="720725" cy="72041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447" name="TextBox 25"/>
            <p:cNvSpPr txBox="1">
              <a:spLocks noChangeArrowheads="1"/>
            </p:cNvSpPr>
            <p:nvPr/>
          </p:nvSpPr>
          <p:spPr bwMode="auto">
            <a:xfrm>
              <a:off x="6300788" y="1916113"/>
              <a:ext cx="863600" cy="831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4800">
                  <a:solidFill>
                    <a:schemeClr val="bg1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370" name="Picture 10" descr="C:\Documents and Settings\Admin\Рабочий стол\50340223-Ingeniero-de-construcci-n-en-casco-con-el-modelo-de-edificios-de-arquitectura-y-dibujo-t-cnico-plan--Foto-de-archiv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16116" y="1412776"/>
            <a:ext cx="3078088" cy="30780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3851275" y="584200"/>
            <a:ext cx="0" cy="2905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50825" y="584200"/>
            <a:ext cx="0" cy="2905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50825" y="4868863"/>
            <a:ext cx="0" cy="136842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Номер слайда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DF4C00-242F-410A-AD70-A66EF9B4C0FF}" type="slidenum">
              <a:rPr lang="en-US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472113" y="3321050"/>
            <a:ext cx="3328987" cy="10445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632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Заголовок 1"/>
          <p:cNvSpPr>
            <a:spLocks noGrp="1"/>
          </p:cNvSpPr>
          <p:nvPr>
            <p:ph type="title"/>
          </p:nvPr>
        </p:nvSpPr>
        <p:spPr>
          <a:xfrm>
            <a:off x="142875" y="476250"/>
            <a:ext cx="8543925" cy="1008063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Обсуждение построек, Оценка деятельности </a:t>
            </a:r>
            <a:b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(что хотели сделать - что получилось)</a:t>
            </a:r>
          </a:p>
        </p:txBody>
      </p:sp>
      <p:sp>
        <p:nvSpPr>
          <p:cNvPr id="56326" name="Объект 5"/>
          <p:cNvSpPr>
            <a:spLocks noGrp="1"/>
          </p:cNvSpPr>
          <p:nvPr>
            <p:ph sz="half" idx="1"/>
          </p:nvPr>
        </p:nvSpPr>
        <p:spPr>
          <a:xfrm>
            <a:off x="5400675" y="3392488"/>
            <a:ext cx="3419475" cy="900112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в игровых  ролях, дидактическая игра</a:t>
            </a:r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812" y="4293096"/>
            <a:ext cx="3168352" cy="23759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328" name="Прямоугольник 2"/>
          <p:cNvSpPr>
            <a:spLocks noChangeArrowheads="1"/>
          </p:cNvSpPr>
          <p:nvPr/>
        </p:nvSpPr>
        <p:spPr bwMode="auto">
          <a:xfrm>
            <a:off x="792163" y="1700213"/>
            <a:ext cx="81724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содержание образовательной деятельности, проявление заинтересованности в результате других детей, взаимная оценка и интерпретация действий участников, усиливание интереса ребенка к работе сверстника, поощрение содержательное общение, обсуждение возникающих проблем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16" y="3212976"/>
            <a:ext cx="2482884" cy="33119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22350" y="4341813"/>
            <a:ext cx="3562350" cy="2085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5734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Заголовок 1"/>
          <p:cNvSpPr>
            <a:spLocks noGrp="1"/>
          </p:cNvSpPr>
          <p:nvPr>
            <p:ph type="title"/>
          </p:nvPr>
        </p:nvSpPr>
        <p:spPr>
          <a:xfrm>
            <a:off x="142875" y="476250"/>
            <a:ext cx="8543925" cy="1008063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Обыгрывание моделей </a:t>
            </a:r>
            <a:b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(+стимуляция активизации словаря)</a:t>
            </a:r>
          </a:p>
        </p:txBody>
      </p:sp>
      <p:sp>
        <p:nvSpPr>
          <p:cNvPr id="57350" name="Объект 1"/>
          <p:cNvSpPr>
            <a:spLocks noGrp="1"/>
          </p:cNvSpPr>
          <p:nvPr>
            <p:ph sz="half" idx="2"/>
          </p:nvPr>
        </p:nvSpPr>
        <p:spPr>
          <a:xfrm>
            <a:off x="6588125" y="1600200"/>
            <a:ext cx="2555875" cy="4421188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57351" name="Объект 5"/>
          <p:cNvSpPr>
            <a:spLocks noGrp="1"/>
          </p:cNvSpPr>
          <p:nvPr>
            <p:ph sz="half" idx="1"/>
          </p:nvPr>
        </p:nvSpPr>
        <p:spPr>
          <a:xfrm>
            <a:off x="1009650" y="4695825"/>
            <a:ext cx="3814763" cy="1409700"/>
          </a:xfrm>
        </p:spPr>
        <p:txBody>
          <a:bodyPr/>
          <a:lstStyle/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игра, </a:t>
            </a:r>
          </a:p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строительная игра, </a:t>
            </a:r>
          </a:p>
          <a:p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соревновательный элемент</a:t>
            </a:r>
          </a:p>
        </p:txBody>
      </p:sp>
      <p:pic>
        <p:nvPicPr>
          <p:cNvPr id="573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900" y="1712913"/>
            <a:ext cx="38481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Прямоугольник 2"/>
          <p:cNvSpPr>
            <a:spLocks noChangeArrowheads="1"/>
          </p:cNvSpPr>
          <p:nvPr/>
        </p:nvSpPr>
        <p:spPr bwMode="auto">
          <a:xfrm>
            <a:off x="142875" y="1773238"/>
            <a:ext cx="51530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 игрового отношения к миру у дошкольников, перевод внешнего действия во внутренний план, развитие умения ребенка ставить продуктивные цели (сделать именно то, что задумано), которые пока что в значительной мере связаны с сюжетной игрой и несут в себе элементы практического экспериментирования с материалами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43010" name="Picture 2" descr="F:\Фотоматериалы по конструированию\кабачковая икра\GEDC42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633" y="116632"/>
            <a:ext cx="6781479" cy="3157598"/>
          </a:xfrm>
          <a:effectLst>
            <a:softEdge rad="112500"/>
          </a:effec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636" y="3392996"/>
            <a:ext cx="6854825" cy="323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939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Заголовок 1"/>
          <p:cNvSpPr>
            <a:spLocks noGrp="1"/>
          </p:cNvSpPr>
          <p:nvPr>
            <p:ph type="title"/>
          </p:nvPr>
        </p:nvSpPr>
        <p:spPr>
          <a:xfrm>
            <a:off x="142875" y="476250"/>
            <a:ext cx="8543925" cy="1008063"/>
          </a:xfrm>
        </p:spPr>
        <p:txBody>
          <a:bodyPr/>
          <a:lstStyle/>
          <a:p>
            <a:r>
              <a:rPr lang="ru-RU" altLang="ru-RU" sz="28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Фотографирование деятельности и объектов</a:t>
            </a:r>
          </a:p>
        </p:txBody>
      </p:sp>
      <p:sp>
        <p:nvSpPr>
          <p:cNvPr id="59397" name="Прямоугольник 2"/>
          <p:cNvSpPr>
            <a:spLocks noChangeArrowheads="1"/>
          </p:cNvSpPr>
          <p:nvPr/>
        </p:nvSpPr>
        <p:spPr bwMode="auto">
          <a:xfrm>
            <a:off x="757238" y="2205038"/>
            <a:ext cx="795496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Учитывается вклад каждого ребенка в процесс обучения,  каждый ребенок приобретает и проявляет собственные знания, отношения, навыки, личностные особенности и т.д., поддержка детей в развитии их потенциальных возможностей, стимулирование стремления детей самостоятельно ставить цели и достигать их в процессе познания, обеспечение активного участия ребенка в образовательном процессе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788" y="188640"/>
            <a:ext cx="6287888" cy="1008112"/>
          </a:xfrm>
          <a:prstGeom prst="round2DiagRect">
            <a:avLst>
              <a:gd name="adj1" fmla="val 16667"/>
              <a:gd name="adj2" fmla="val 0"/>
            </a:avLst>
          </a:prstGeom>
          <a:ln w="38100" cap="flat" cmpd="sng" algn="ctr">
            <a:solidFill>
              <a:srgbClr val="1595FF"/>
            </a:solidFill>
            <a:prstDash val="solid"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042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46175"/>
            <a:ext cx="5154613" cy="3867150"/>
          </a:xfrm>
          <a:noFill/>
        </p:spPr>
      </p:pic>
      <p:pic>
        <p:nvPicPr>
          <p:cNvPr id="6042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563" y="3375025"/>
            <a:ext cx="4643437" cy="3482975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57388" y="4465638"/>
            <a:ext cx="4594225" cy="20526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6144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Заголовок 1"/>
          <p:cNvSpPr>
            <a:spLocks noGrp="1"/>
          </p:cNvSpPr>
          <p:nvPr>
            <p:ph type="title"/>
          </p:nvPr>
        </p:nvSpPr>
        <p:spPr>
          <a:xfrm>
            <a:off x="142875" y="476250"/>
            <a:ext cx="8543925" cy="1008063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Размещение моделей и конструктивных материалов в предметно-пространственной среде группы</a:t>
            </a:r>
          </a:p>
        </p:txBody>
      </p:sp>
      <p:sp>
        <p:nvSpPr>
          <p:cNvPr id="61446" name="Объект 5"/>
          <p:cNvSpPr>
            <a:spLocks noGrp="1"/>
          </p:cNvSpPr>
          <p:nvPr>
            <p:ph sz="half" idx="1"/>
          </p:nvPr>
        </p:nvSpPr>
        <p:spPr>
          <a:xfrm>
            <a:off x="1957388" y="4689475"/>
            <a:ext cx="4594225" cy="14287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пространства руками детей,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ролевое взаимодействие,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детьми этикеток, обозначений</a:t>
            </a:r>
          </a:p>
        </p:txBody>
      </p:sp>
      <p:sp>
        <p:nvSpPr>
          <p:cNvPr id="61447" name="Прямоугольник 2"/>
          <p:cNvSpPr>
            <a:spLocks noChangeArrowheads="1"/>
          </p:cNvSpPr>
          <p:nvPr/>
        </p:nvSpPr>
        <p:spPr bwMode="auto">
          <a:xfrm>
            <a:off x="384175" y="1773238"/>
            <a:ext cx="85677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важно постоянно видеть подтверждение того, что они что-то сумели, что у них получилось, конечные продукты всех участников, не теряя самостоятельной ценности, могут в итоге образовывать общий продукт (коллекцию, выставку, большое панно и т. п.)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53250" name="Picture 2" descr="F:\Новая папка\GEDC41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1595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230216" cy="4230216"/>
          </a:xfrm>
          <a:prstGeom prst="round2DiagRect">
            <a:avLst>
              <a:gd name="adj1" fmla="val 16667"/>
              <a:gd name="adj2" fmla="val 0"/>
            </a:avLst>
          </a:prstGeom>
          <a:ln w="57150" cap="flat" cmpd="sng" algn="ctr">
            <a:solidFill>
              <a:srgbClr val="1595FF"/>
            </a:solidFill>
            <a:prstDash val="solid"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3253" name="Picture 5" descr="C:\Users\Пользователь\Desktop\Фотоматериалы по конструированию\речной вакзал (1)\GEDC43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37012"/>
            <a:ext cx="4427985" cy="3320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1595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28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4"/>
          <p:cNvSpPr>
            <a:spLocks noGrp="1" noChangeArrowheads="1"/>
          </p:cNvSpPr>
          <p:nvPr>
            <p:ph type="title"/>
          </p:nvPr>
        </p:nvSpPr>
        <p:spPr>
          <a:xfrm flipV="1">
            <a:off x="0" y="188913"/>
            <a:ext cx="1295400" cy="6435725"/>
          </a:xfrm>
        </p:spPr>
        <p:txBody>
          <a:bodyPr vert="eaVert"/>
          <a:lstStyle/>
          <a:p>
            <a:pPr eaLnBrk="1" hangingPunct="1"/>
            <a:r>
              <a:rPr lang="ru-RU" altLang="ru-RU" sz="2400" b="1" smtClean="0">
                <a:solidFill>
                  <a:srgbClr val="FFDD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b="1" smtClean="0">
                <a:solidFill>
                  <a:srgbClr val="FFDD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i="1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Показатели  результативности воспитанников</a:t>
            </a:r>
            <a:r>
              <a:rPr lang="ru-RU" altLang="ru-RU" sz="2800" b="1" i="1" smtClean="0"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altLang="ru-RU" sz="2800" b="1" i="1" smtClean="0"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ru-RU" altLang="ru-RU" sz="2800" b="1" i="1" smtClean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1751" name="Прямоугольник 2"/>
          <p:cNvSpPr>
            <a:spLocks noChangeArrowheads="1"/>
          </p:cNvSpPr>
          <p:nvPr/>
        </p:nvSpPr>
        <p:spPr bwMode="auto">
          <a:xfrm>
            <a:off x="1192213" y="6432550"/>
            <a:ext cx="7542212" cy="36988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Работают в команде.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8563" y="152400"/>
            <a:ext cx="7540625" cy="923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 вступают в диалог, договариваются о совместных действиях, распределяют между собой обязанности, обсуждают идеи и высказывают свои суждения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6663" y="1628775"/>
            <a:ext cx="7537450" cy="646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Обогатился словарный запас: существительных, прилагательными, глаголами, технической терминологией, профессиями людей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0475" y="2346325"/>
            <a:ext cx="7473950" cy="646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Проявляют инициативу в конструктивно-модельной деятельности, высказывают собственные суждения и оценки, передают свое отношение.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3488" y="1168400"/>
            <a:ext cx="7540625" cy="3698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Самостоятельно определяют замысел будущей работы.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73175" y="3146425"/>
            <a:ext cx="7542213" cy="646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Составляют инженерную книгу,  фиксируют этапы и результаты деятельности по созданию моделей.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0475" y="4724400"/>
            <a:ext cx="7526338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«Читают» простейшие схемы, чертежи технических объектов, макетов, моделей.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71588" y="3922713"/>
            <a:ext cx="7542212" cy="646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Знают виды и свойства различных материалов, конструкторов для изготовления объектов, моделей, конструкций.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33488" y="5511800"/>
            <a:ext cx="7542212" cy="3698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Ведут контроль за эксплуатацией объектов,  созданных  своими руками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11263" y="5954713"/>
            <a:ext cx="7562850" cy="368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Соблюдают правила техники безопасности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1944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1113" y="366713"/>
            <a:ext cx="9155113" cy="20161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554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03238" y="692150"/>
            <a:ext cx="8137525" cy="1944688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>
            <a:off x="2268538" y="1916113"/>
            <a:ext cx="4679950" cy="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5542" name="Picture 8" descr="C:\Documents and Settings\Admin\Рабочий стол\Роб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2384425"/>
            <a:ext cx="4144962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979488" y="2528888"/>
            <a:ext cx="54006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endParaRPr lang="ru-RU" b="1" kern="0" dirty="0">
              <a:solidFill>
                <a:srgbClr val="0070C0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431800" y="3860800"/>
            <a:ext cx="2952750" cy="1728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483" name="TextBox 15"/>
          <p:cNvSpPr txBox="1">
            <a:spLocks noChangeArrowheads="1"/>
          </p:cNvSpPr>
          <p:nvPr/>
        </p:nvSpPr>
        <p:spPr bwMode="auto">
          <a:xfrm>
            <a:off x="3635375" y="1220788"/>
            <a:ext cx="5257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 виртуальной среды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(архитектурный дизайн, проектирование миров)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Адвокат по робоэтике (владение основами робототехники)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 данных «Интернета вещей»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(знание инженерного дела. Коммуникация, предпринимательство)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 по восстановлению окружающей среды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средств постоянного питания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(инженерные навыки, энергетика)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Инженерия промышленного производства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Проектировщики шаблонов 3D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(инженерные навыки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 знания)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Инженеры-композитчики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 альтернативного транспорта</a:t>
            </a:r>
          </a:p>
        </p:txBody>
      </p:sp>
      <p:sp>
        <p:nvSpPr>
          <p:cNvPr id="20484" name="TextBox 27"/>
          <p:cNvSpPr txBox="1">
            <a:spLocks noChangeArrowheads="1"/>
          </p:cNvSpPr>
          <p:nvPr/>
        </p:nvSpPr>
        <p:spPr bwMode="auto">
          <a:xfrm>
            <a:off x="468313" y="3935413"/>
            <a:ext cx="2771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профессии находятся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стыке инженерии,</a:t>
            </a:r>
            <a:r>
              <a:rPr lang="en-US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творчества</a:t>
            </a:r>
            <a:r>
              <a:rPr lang="en-US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 областей знаний!!!</a:t>
            </a:r>
          </a:p>
        </p:txBody>
      </p:sp>
      <p:pic>
        <p:nvPicPr>
          <p:cNvPr id="20485" name="Picture 2" descr="C:\Documents and Settings\Admin\Рабочий стол\x_f1477a0a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636713"/>
            <a:ext cx="179387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6" name="Группа 12"/>
          <p:cNvGrpSpPr>
            <a:grpSpLocks/>
          </p:cNvGrpSpPr>
          <p:nvPr/>
        </p:nvGrpSpPr>
        <p:grpSpPr bwMode="auto">
          <a:xfrm>
            <a:off x="0" y="0"/>
            <a:ext cx="9144000" cy="1016000"/>
            <a:chOff x="0" y="1"/>
            <a:chExt cx="9144000" cy="101673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1"/>
              <a:ext cx="1944688" cy="10167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20490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672"/>
              <a:ext cx="9144000" cy="54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>
              <a:off x="8856663" y="597330"/>
              <a:ext cx="0" cy="2875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50825" y="584621"/>
              <a:ext cx="0" cy="2875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87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452438"/>
            <a:ext cx="7502525" cy="539750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ПРОФЕССИЙ БУДУЩЕГО</a:t>
            </a:r>
          </a:p>
        </p:txBody>
      </p:sp>
      <p:sp>
        <p:nvSpPr>
          <p:cNvPr id="20488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FD35E6-89DE-4E50-A28E-F7829C93AC28}" type="slidenum">
              <a:rPr lang="en-US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 bwMode="auto"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253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2" name="Группа 11"/>
          <p:cNvGrpSpPr>
            <a:grpSpLocks/>
          </p:cNvGrpSpPr>
          <p:nvPr/>
        </p:nvGrpSpPr>
        <p:grpSpPr bwMode="auto">
          <a:xfrm>
            <a:off x="250825" y="584200"/>
            <a:ext cx="8642350" cy="649288"/>
            <a:chOff x="250825" y="584519"/>
            <a:chExt cx="8641655" cy="64912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8892480" y="584519"/>
              <a:ext cx="0" cy="6491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50825" y="584519"/>
              <a:ext cx="0" cy="6491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3" name="Прямоугольник 40"/>
          <p:cNvSpPr>
            <a:spLocks noChangeArrowheads="1"/>
          </p:cNvSpPr>
          <p:nvPr/>
        </p:nvSpPr>
        <p:spPr bwMode="auto">
          <a:xfrm>
            <a:off x="395288" y="508000"/>
            <a:ext cx="8461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ПАРЦИАЛЬНАЯ ПРОГРАММА ДОШКОЛЬНОГО ОБРАЗОВАНИЯ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ФРЁБЕЛЯ ДО РОБОТА: РАСТИМ БУДУЩИХ ИНЖЕНЕРОВ»</a:t>
            </a:r>
          </a:p>
        </p:txBody>
      </p:sp>
      <p:grpSp>
        <p:nvGrpSpPr>
          <p:cNvPr id="22534" name="Группа 52"/>
          <p:cNvGrpSpPr>
            <a:grpSpLocks/>
          </p:cNvGrpSpPr>
          <p:nvPr/>
        </p:nvGrpSpPr>
        <p:grpSpPr bwMode="auto">
          <a:xfrm>
            <a:off x="0" y="1954213"/>
            <a:ext cx="2232025" cy="536575"/>
            <a:chOff x="0" y="1700808"/>
            <a:chExt cx="2231740" cy="539256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0" y="1700808"/>
              <a:ext cx="2231740" cy="5392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44" name="TextBox 27"/>
            <p:cNvSpPr txBox="1">
              <a:spLocks noChangeArrowheads="1"/>
            </p:cNvSpPr>
            <p:nvPr/>
          </p:nvSpPr>
          <p:spPr bwMode="auto">
            <a:xfrm>
              <a:off x="575556" y="1772815"/>
              <a:ext cx="1548172" cy="37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Авторы</a:t>
              </a:r>
            </a:p>
          </p:txBody>
        </p:sp>
      </p:grpSp>
      <p:sp>
        <p:nvSpPr>
          <p:cNvPr id="22535" name="Прямоугольник 44"/>
          <p:cNvSpPr>
            <a:spLocks noChangeArrowheads="1"/>
          </p:cNvSpPr>
          <p:nvPr/>
        </p:nvSpPr>
        <p:spPr bwMode="auto">
          <a:xfrm>
            <a:off x="3095625" y="1628775"/>
            <a:ext cx="62277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к.п.н. Волосовец Т.В. (РАО),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к.п.н. Карпова Ю.В. (СИПКРО),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Тимофеева Т.В. (ДОО)</a:t>
            </a:r>
          </a:p>
        </p:txBody>
      </p:sp>
      <p:grpSp>
        <p:nvGrpSpPr>
          <p:cNvPr id="22536" name="Группа 51"/>
          <p:cNvGrpSpPr>
            <a:grpSpLocks/>
          </p:cNvGrpSpPr>
          <p:nvPr/>
        </p:nvGrpSpPr>
        <p:grpSpPr bwMode="auto">
          <a:xfrm>
            <a:off x="0" y="3465513"/>
            <a:ext cx="2232025" cy="539750"/>
            <a:chOff x="0" y="3176972"/>
            <a:chExt cx="2231740" cy="539352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0" y="3176972"/>
              <a:ext cx="2231740" cy="5393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42" name="TextBox 27"/>
            <p:cNvSpPr txBox="1">
              <a:spLocks noChangeArrowheads="1"/>
            </p:cNvSpPr>
            <p:nvPr/>
          </p:nvSpPr>
          <p:spPr bwMode="auto">
            <a:xfrm>
              <a:off x="611560" y="3248980"/>
              <a:ext cx="1512168" cy="369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Рецензент</a:t>
              </a:r>
            </a:p>
          </p:txBody>
        </p:sp>
      </p:grpSp>
      <p:sp>
        <p:nvSpPr>
          <p:cNvPr id="22537" name="Прямоугольник 47"/>
          <p:cNvSpPr>
            <a:spLocks noChangeArrowheads="1"/>
          </p:cNvSpPr>
          <p:nvPr/>
        </p:nvSpPr>
        <p:spPr bwMode="auto">
          <a:xfrm>
            <a:off x="3132138" y="3162300"/>
            <a:ext cx="62277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ФИРО, академик РАО,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психологических наук,</a:t>
            </a:r>
            <a:endParaRPr lang="en-US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Асмолов А.Г.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503238" y="4616450"/>
            <a:ext cx="0" cy="1620838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9" name="TextBox 28"/>
          <p:cNvSpPr txBox="1">
            <a:spLocks noChangeArrowheads="1"/>
          </p:cNvSpPr>
          <p:nvPr/>
        </p:nvSpPr>
        <p:spPr bwMode="auto">
          <a:xfrm>
            <a:off x="611188" y="4545013"/>
            <a:ext cx="82819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уникальным методическим продуктом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 разработана в соответствии с Федеральным законом РФ от 29 декабря 2012 г. № 273-ФЗ «Об образовании в Российской Федерации»; Федеральным государственным образовательным стандартом дошкольного образования (Приказ Минобрнауки РФ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от 17 октября 2013 г. № 1155, г. Москва).</a:t>
            </a:r>
          </a:p>
        </p:txBody>
      </p:sp>
      <p:sp>
        <p:nvSpPr>
          <p:cNvPr id="22540" name="Номер слайда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7AFAAA-E265-4595-9478-3393468736FE}" type="slidenum">
              <a:rPr lang="en-US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единительная линия 22"/>
          <p:cNvCxnSpPr/>
          <p:nvPr/>
        </p:nvCxnSpPr>
        <p:spPr>
          <a:xfrm>
            <a:off x="6551613" y="550863"/>
            <a:ext cx="0" cy="5016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50825" y="584200"/>
            <a:ext cx="0" cy="5064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TextBox 12"/>
          <p:cNvSpPr txBox="1">
            <a:spLocks noChangeArrowheads="1"/>
          </p:cNvSpPr>
          <p:nvPr/>
        </p:nvSpPr>
        <p:spPr bwMode="auto">
          <a:xfrm>
            <a:off x="142875" y="1125538"/>
            <a:ext cx="85328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системы  формирования у детей предпосылок готовности к изучению технических наук средствами игрового оборудования в соответствии с ФГОС ДО.</a:t>
            </a:r>
            <a:endParaRPr lang="ru-RU" altLang="ru-RU" sz="1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1" name="Группа 10"/>
          <p:cNvGrpSpPr>
            <a:grpSpLocks/>
          </p:cNvGrpSpPr>
          <p:nvPr/>
        </p:nvGrpSpPr>
        <p:grpSpPr bwMode="auto">
          <a:xfrm>
            <a:off x="0" y="0"/>
            <a:ext cx="9144000" cy="1016000"/>
            <a:chOff x="0" y="1"/>
            <a:chExt cx="9144000" cy="101673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1"/>
              <a:ext cx="1944688" cy="10167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2459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672"/>
              <a:ext cx="9144000" cy="54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Прямая соединительная линия 21"/>
            <p:cNvCxnSpPr/>
            <p:nvPr/>
          </p:nvCxnSpPr>
          <p:spPr>
            <a:xfrm>
              <a:off x="3527425" y="584621"/>
              <a:ext cx="0" cy="2875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250825" y="584621"/>
              <a:ext cx="0" cy="2875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452438"/>
            <a:ext cx="3276600" cy="539750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</p:txBody>
      </p:sp>
      <p:grpSp>
        <p:nvGrpSpPr>
          <p:cNvPr id="24583" name="Группа 35"/>
          <p:cNvGrpSpPr>
            <a:grpSpLocks/>
          </p:cNvGrpSpPr>
          <p:nvPr/>
        </p:nvGrpSpPr>
        <p:grpSpPr bwMode="auto">
          <a:xfrm>
            <a:off x="0" y="1881188"/>
            <a:ext cx="9144000" cy="539750"/>
            <a:chOff x="0" y="2672916"/>
            <a:chExt cx="9144000" cy="540060"/>
          </a:xfrm>
        </p:grpSpPr>
        <p:pic>
          <p:nvPicPr>
            <p:cNvPr id="24586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72916"/>
              <a:ext cx="9144000" cy="54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"/>
            <p:cNvSpPr txBox="1">
              <a:spLocks noChangeArrowheads="1"/>
            </p:cNvSpPr>
            <p:nvPr/>
          </p:nvSpPr>
          <p:spPr bwMode="auto">
            <a:xfrm>
              <a:off x="358775" y="2672916"/>
              <a:ext cx="4213225" cy="54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r>
                <a:rPr lang="ru-RU" b="1" dirty="0">
                  <a:solidFill>
                    <a:srgbClr val="FFDD7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ЗАДАЧИ ПРОГРАММЫ</a:t>
              </a: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50825" y="2780928"/>
              <a:ext cx="0" cy="2875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3959225" y="2780928"/>
              <a:ext cx="0" cy="28750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144463" y="2552700"/>
            <a:ext cx="8783637" cy="3570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36000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условиях реализации ФГОС ДО организовать в образовательном пространстве ДОО в предметную игровую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техносреду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адекватную возрастным особенностям и современным требованиям к политехнической подготовке детей (к ее содержанию, материально-техническому, организационно - методическому и дидактическому обеспечению);</a:t>
            </a:r>
          </a:p>
          <a:p>
            <a:pPr indent="-3600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Формировать основы технической грамотности воспитанников;</a:t>
            </a:r>
          </a:p>
          <a:p>
            <a:pPr indent="-3600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Развивать технические  и конструктивные умения в специфических  для дошкольного возраста видах детской деятельности;</a:t>
            </a:r>
          </a:p>
          <a:p>
            <a:pPr indent="-3600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Обеспечить освоение детьми начального опыта работы с отдельными техническими объектами (в виде игрового оборудования);</a:t>
            </a:r>
          </a:p>
          <a:p>
            <a:pPr indent="-3600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Оценить результативность системы педагогической работы, направленной на формирование у воспитанников, в соответствии с ФГОС ДО, предпосылок готовности к изучению технических наук средствами игрового оборудования.</a:t>
            </a:r>
          </a:p>
          <a:p>
            <a:pPr indent="-360000" eaLnBrk="1" hangingPunct="1">
              <a:spcBef>
                <a:spcPts val="1200"/>
              </a:spcBef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/>
            </a:r>
            <a:b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</a:b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24585" name="Номер слайда 2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8FCEE8-D2FA-4543-A2A8-683775672F8E}" type="slidenum">
              <a:rPr lang="en-US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Выноска со стрелкой вниз 39"/>
          <p:cNvSpPr/>
          <p:nvPr/>
        </p:nvSpPr>
        <p:spPr>
          <a:xfrm>
            <a:off x="503238" y="1773238"/>
            <a:ext cx="2052637" cy="1979612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2" name="Выноска со стрелкой вниз 31"/>
          <p:cNvSpPr/>
          <p:nvPr/>
        </p:nvSpPr>
        <p:spPr>
          <a:xfrm>
            <a:off x="6588125" y="1773238"/>
            <a:ext cx="2052638" cy="1979612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1" name="Выноска со стрелкой вниз 30"/>
          <p:cNvSpPr/>
          <p:nvPr/>
        </p:nvSpPr>
        <p:spPr>
          <a:xfrm>
            <a:off x="3546475" y="1773238"/>
            <a:ext cx="2051050" cy="1979612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663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8459788" y="550863"/>
            <a:ext cx="0" cy="5016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596900"/>
            <a:ext cx="8515350" cy="500063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solidFill>
                  <a:srgbClr val="FFDD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КОНСТРУКТОРОВ, НАПРАВЛЕННЫЕ НА РАЗВИТИЕ ТЕХНИЧЕСКОГО ТВОРЧЕСТВА РЕБЁНКА ДОШКОЛЬНОГО ВОЗРАСТА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50825" y="584200"/>
            <a:ext cx="0" cy="5064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4" name="TextBox 27"/>
          <p:cNvSpPr txBox="1">
            <a:spLocks noChangeArrowheads="1"/>
          </p:cNvSpPr>
          <p:nvPr/>
        </p:nvSpPr>
        <p:spPr bwMode="auto">
          <a:xfrm>
            <a:off x="358775" y="1989138"/>
            <a:ext cx="2341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70C0"/>
                </a:solidFill>
                <a:latin typeface="Arial" panose="020B0604020202020204" pitchFamily="34" charset="0"/>
              </a:rPr>
              <a:t>Игровой набор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70C0"/>
                </a:solidFill>
                <a:latin typeface="Arial" panose="020B0604020202020204" pitchFamily="34" charset="0"/>
              </a:rPr>
              <a:t>«Дары Фрёбеля»</a:t>
            </a:r>
          </a:p>
        </p:txBody>
      </p:sp>
      <p:sp>
        <p:nvSpPr>
          <p:cNvPr id="26635" name="TextBox 28"/>
          <p:cNvSpPr txBox="1">
            <a:spLocks noChangeArrowheads="1"/>
          </p:cNvSpPr>
          <p:nvPr/>
        </p:nvSpPr>
        <p:spPr bwMode="auto">
          <a:xfrm>
            <a:off x="3384550" y="2154238"/>
            <a:ext cx="2339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70C0"/>
                </a:solidFill>
                <a:latin typeface="Arial" panose="020B0604020202020204" pitchFamily="34" charset="0"/>
              </a:rPr>
              <a:t>Конструкторы</a:t>
            </a:r>
          </a:p>
        </p:txBody>
      </p:sp>
      <p:sp>
        <p:nvSpPr>
          <p:cNvPr id="26636" name="TextBox 29"/>
          <p:cNvSpPr txBox="1">
            <a:spLocks noChangeArrowheads="1"/>
          </p:cNvSpPr>
          <p:nvPr/>
        </p:nvSpPr>
        <p:spPr bwMode="auto">
          <a:xfrm>
            <a:off x="6443663" y="2154238"/>
            <a:ext cx="23415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70C0"/>
                </a:solidFill>
                <a:latin typeface="Arial" panose="020B0604020202020204" pitchFamily="34" charset="0"/>
              </a:rPr>
              <a:t>Робототехника</a:t>
            </a:r>
          </a:p>
        </p:txBody>
      </p:sp>
      <p:pic>
        <p:nvPicPr>
          <p:cNvPr id="33" name="Picture 1" descr="D:\ФОТО СП\фребель\фреб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4005064"/>
            <a:ext cx="1980220" cy="248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2" descr="D:\ФОТО СП\фото -конструирование\SAM_3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898" y="4005064"/>
            <a:ext cx="1836204" cy="2497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" descr="D:\ФОТО СП\икаренок 2017\IMG_20170112_17243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242" y="4005064"/>
            <a:ext cx="183293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40" name="Номер слайда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6F641F-8E09-4F9F-A172-F8D8938FBEF5}" type="slidenum">
              <a:rPr lang="en-US" altLang="ru-RU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ru-RU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867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r>
              <a:rPr lang="ru-RU" altLang="ru-RU" sz="1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ИГРОВОГО НАБОРА «ДАРЫ ФРЁБЕЛЯ» НА РАЗВИТИЕ</a:t>
            </a:r>
            <a:br>
              <a:rPr lang="ru-RU" altLang="ru-RU" sz="1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И КАЧЕСТВО ОБРАЗОВАТЕЛЬНОЙ ДЕЯТЕЛЬНОСТИ</a:t>
            </a:r>
            <a:br>
              <a:rPr lang="ru-RU" altLang="ru-RU" sz="1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b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763" cy="4525963"/>
          </a:xfrm>
        </p:spPr>
        <p:txBody>
          <a:bodyPr/>
          <a:lstStyle/>
          <a:p>
            <a:pPr algn="just"/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самостоятельности и инициативности.</a:t>
            </a:r>
          </a:p>
          <a:p>
            <a:pPr algn="just"/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творческой деятельности.</a:t>
            </a:r>
          </a:p>
          <a:p>
            <a:pPr algn="just"/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эмоционального единения взрослого и ребенка.</a:t>
            </a:r>
          </a:p>
          <a:p>
            <a:pPr algn="just"/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коммуникативной деятельности родителей через совместную проектную деятельность.</a:t>
            </a: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063" y="1519238"/>
            <a:ext cx="29432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707" y="4031152"/>
            <a:ext cx="2814449" cy="19288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944688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969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850"/>
          </a:xfrm>
        </p:spPr>
        <p:txBody>
          <a:bodyPr/>
          <a:lstStyle/>
          <a:p>
            <a:r>
              <a:rPr lang="ru-RU" altLang="ru-RU" smtClean="0"/>
              <a:t> </a:t>
            </a:r>
            <a:r>
              <a:rPr lang="ru-RU" altLang="ru-RU" sz="2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КОНСТРУКТОРОВ НА РАЗВИТИЕ РЕБЁНКА</a:t>
            </a:r>
            <a:br>
              <a:rPr lang="ru-RU" altLang="ru-RU" sz="2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КАЧЕСТВО ОБРАЗОВАТЕЛЬНОЙ ДЕЯТЕЛЬНОСТИ</a:t>
            </a:r>
          </a:p>
        </p:txBody>
      </p:sp>
      <p:sp>
        <p:nvSpPr>
          <p:cNvPr id="29701" name="Объект 2"/>
          <p:cNvSpPr>
            <a:spLocks noGrp="1"/>
          </p:cNvSpPr>
          <p:nvPr>
            <p:ph idx="1"/>
          </p:nvPr>
        </p:nvSpPr>
        <p:spPr>
          <a:xfrm>
            <a:off x="200025" y="1520825"/>
            <a:ext cx="5832475" cy="4525963"/>
          </a:xfrm>
        </p:spPr>
        <p:txBody>
          <a:bodyPr/>
          <a:lstStyle/>
          <a:p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способности к волевым усилиям, направленных на достижение результата.</a:t>
            </a:r>
          </a:p>
          <a:p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основ трудолюбия.</a:t>
            </a:r>
          </a:p>
          <a:p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к планированию.</a:t>
            </a:r>
          </a:p>
          <a:p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воображения, образного мышления.</a:t>
            </a:r>
          </a:p>
          <a:p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систематизировать.</a:t>
            </a:r>
          </a:p>
          <a:p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творческой активности.</a:t>
            </a:r>
          </a:p>
          <a:p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моторики рук.</a:t>
            </a:r>
          </a:p>
          <a:p>
            <a:endParaRPr lang="ru-RU" altLang="ru-RU" smtClean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164" y="1520788"/>
            <a:ext cx="2961121" cy="2252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050" y="4089400"/>
            <a:ext cx="36131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3048</TotalTime>
  <Words>2336</Words>
  <Application>Microsoft Office PowerPoint</Application>
  <PresentationFormat>Экран (4:3)</PresentationFormat>
  <Paragraphs>318</Paragraphs>
  <Slides>38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Arial</vt:lpstr>
      <vt:lpstr>Calibri</vt:lpstr>
      <vt:lpstr>Bookman Old Style</vt:lpstr>
      <vt:lpstr>Segoe UI</vt:lpstr>
      <vt:lpstr>Times New Roman</vt:lpstr>
      <vt:lpstr>Wingdings</vt:lpstr>
      <vt:lpstr>BatangChe</vt:lpstr>
      <vt:lpstr>Symbol</vt:lpstr>
      <vt:lpstr>Arial Unicode MS</vt:lpstr>
      <vt:lpstr>Century Schoolbook</vt:lpstr>
      <vt:lpstr>Тема Office</vt:lpstr>
      <vt:lpstr>Презентация PowerPoint</vt:lpstr>
      <vt:lpstr>ВЫБОР ПРОФЕССИИ</vt:lpstr>
      <vt:lpstr>ВЫБОР ПРОФЕССИИ</vt:lpstr>
      <vt:lpstr>РЕЙТИНГ ПРОФЕССИЙ БУДУЩЕГО</vt:lpstr>
      <vt:lpstr>Презентация PowerPoint</vt:lpstr>
      <vt:lpstr>ЦЕЛЬ ПРОГРАММЫ</vt:lpstr>
      <vt:lpstr>ВИДЫ КОНСТРУКТОРОВ, НАПРАВЛЕННЫЕ НА РАЗВИТИЕ ТЕХНИЧЕСКОГО ТВОРЧЕСТВА РЕБЁНКА ДОШКОЛЬНОГО ВОЗРАСТА</vt:lpstr>
      <vt:lpstr>ВЛИЯНИЕ ИГРОВОГО НАБОРА «ДАРЫ ФРЁБЕЛЯ» НА РАЗВИТИЕ РЕБЁНКА И КАЧЕСТВО ОБРАЗОВАТЕЛЬНОЙ ДЕЯТЕЛЬНОСТИ </vt:lpstr>
      <vt:lpstr> ВЛИЯНИЕ КОНСТРУКТОРОВ НА РАЗВИТИЕ РЕБЁНКА И КАЧЕСТВО ОБРАЗОВАТЕЛЬНОЙ ДЕЯТЕЛЬНОСТИ</vt:lpstr>
      <vt:lpstr>ВЛИЯНИЕ РОБОТЕХНИКИ НА РАЗВИТИЕ РЕБЁНКА И КАЧЕСТВО ОБРАЗОВАТЕЛЬНОЙ ДЕЯТЕЛЬНОСТИ </vt:lpstr>
      <vt:lpstr>ВЫПОЛНЕНИЕ ТРЕБОВАНИЙ ФГОС</vt:lpstr>
      <vt:lpstr>ВЫПОЛНЕНИЕ ТРЕБОВАНИЙ ФГОС</vt:lpstr>
      <vt:lpstr>В ОСНОВУ ПРОГРАММЫ ПОЛОЖЕНЫ:</vt:lpstr>
      <vt:lpstr>ТЕМАТИЧЕСКОЕ ПЛАНИРОВАНИЕ ОБРАЗОВАТЕЛЬНОЙ ДЕЯТЕЛЬНОСТИ</vt:lpstr>
      <vt:lpstr>СОДЕРЖАНИЕ ОБРАЗОВАТЕЛЬНОЙ ДЕЯТЕЛЬНОСТИ В РЕЖИМНЫХ МОМЕНТАХ</vt:lpstr>
      <vt:lpstr>Презентация PowerPoint</vt:lpstr>
      <vt:lpstr>ПОДХОДЫ К ФОРМИРОВАНИЮ ПРОГРАММЫ:</vt:lpstr>
      <vt:lpstr>Введение нового понятия (слова)и/или логическая взаимосвязь</vt:lpstr>
      <vt:lpstr>Презентация PowerPoint</vt:lpstr>
      <vt:lpstr>Техника безопасности</vt:lpstr>
      <vt:lpstr>Схемы, карты, условные обозначения (работа детей с символическим материалом)</vt:lpstr>
      <vt:lpstr>Презентация PowerPoint</vt:lpstr>
      <vt:lpstr>Стимулирование инициативы детей (поддержка детских идей)</vt:lpstr>
      <vt:lpstr>Стимулирование проговаривания своих мыслей вслух (объяснение детьми хода своих рассуждений)</vt:lpstr>
      <vt:lpstr>Презентация PowerPoint</vt:lpstr>
      <vt:lpstr>Конструирование/Экспериментальная деятельность + Стимулирование общения детей между собой</vt:lpstr>
      <vt:lpstr>Презентация PowerPoint</vt:lpstr>
      <vt:lpstr>Инженерная книга</vt:lpstr>
      <vt:lpstr>Презентация PowerPoint</vt:lpstr>
      <vt:lpstr>Обсуждение построек, Оценка деятельности  (что хотели сделать - что получилось)</vt:lpstr>
      <vt:lpstr>Обыгрывание моделей  (+стимуляция активизации словаря)</vt:lpstr>
      <vt:lpstr>Презентация PowerPoint</vt:lpstr>
      <vt:lpstr>Фотографирование деятельности и объектов</vt:lpstr>
      <vt:lpstr>Презентация PowerPoint</vt:lpstr>
      <vt:lpstr>Размещение моделей и конструктивных материалов в предметно-пространственной среде группы</vt:lpstr>
      <vt:lpstr>Презентация PowerPoint</vt:lpstr>
      <vt:lpstr> Показатели  результативности воспитанников 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Парциальная образовательная программа дошкольного образования «От Фребеля до робота: растим будущих инженеров  Т.В. Волосовец, Ю.В. Карпова, Т.В. Тимофеева</dc:title>
  <dc:creator>дом</dc:creator>
  <cp:lastModifiedBy>user6</cp:lastModifiedBy>
  <cp:revision>356</cp:revision>
  <cp:lastPrinted>2019-02-26T11:38:19Z</cp:lastPrinted>
  <dcterms:created xsi:type="dcterms:W3CDTF">2017-12-03T20:44:55Z</dcterms:created>
  <dcterms:modified xsi:type="dcterms:W3CDTF">2019-12-16T13:05:16Z</dcterms:modified>
</cp:coreProperties>
</file>