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73" r:id="rId4"/>
    <p:sldId id="267" r:id="rId5"/>
    <p:sldId id="260" r:id="rId6"/>
    <p:sldId id="266" r:id="rId7"/>
    <p:sldId id="269" r:id="rId8"/>
    <p:sldId id="270" r:id="rId9"/>
    <p:sldId id="271" r:id="rId10"/>
    <p:sldId id="272" r:id="rId11"/>
    <p:sldId id="274" r:id="rId12"/>
    <p:sldId id="264" r:id="rId13"/>
    <p:sldId id="261" r:id="rId14"/>
    <p:sldId id="262" r:id="rId15"/>
    <p:sldId id="263" r:id="rId16"/>
    <p:sldId id="275" r:id="rId17"/>
    <p:sldId id="265" r:id="rId18"/>
    <p:sldId id="276" r:id="rId19"/>
    <p:sldId id="277" r:id="rId20"/>
    <p:sldId id="278" r:id="rId21"/>
    <p:sldId id="279" r:id="rId22"/>
    <p:sldId id="280" r:id="rId23"/>
    <p:sldId id="282" r:id="rId24"/>
    <p:sldId id="281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40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28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1828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5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1807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08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4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0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9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8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33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8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44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1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0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Социальный статус дошкольника в группе детского сада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Тимашова</a:t>
            </a:r>
            <a:r>
              <a:rPr lang="ru-RU" dirty="0" smtClean="0"/>
              <a:t> Л.В.-педагог-психолог МБДОУ № 14 п. Тельмана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22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Признаки успешной </a:t>
            </a:r>
            <a:r>
              <a:rPr lang="ru-RU" b="1" dirty="0" smtClean="0"/>
              <a:t>социализации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556792"/>
            <a:ext cx="6554689" cy="448457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Жизнь </a:t>
            </a:r>
            <a:r>
              <a:rPr lang="ru-RU" dirty="0"/>
              <a:t>показывает, что дети школьного возраста, пройдя этап первой социализации в детском саду, уже заметно отличаются в своем поведении от дошкольников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	 </a:t>
            </a:r>
            <a:r>
              <a:rPr lang="ru-RU" dirty="0"/>
              <a:t>Они становятся активными участниками жизни </a:t>
            </a:r>
            <a:r>
              <a:rPr lang="ru-RU" dirty="0" smtClean="0"/>
              <a:t>   общества:</a:t>
            </a:r>
          </a:p>
          <a:p>
            <a:r>
              <a:rPr lang="ru-RU" dirty="0" smtClean="0"/>
              <a:t> </a:t>
            </a:r>
            <a:r>
              <a:rPr lang="ru-RU" dirty="0"/>
              <a:t>участвуют в жизни коллектива, занимаются в группах</a:t>
            </a:r>
            <a:r>
              <a:rPr lang="ru-RU" dirty="0" smtClean="0"/>
              <a:t>,</a:t>
            </a:r>
          </a:p>
          <a:p>
            <a:r>
              <a:rPr lang="ru-RU" dirty="0" smtClean="0"/>
              <a:t>откликаются </a:t>
            </a:r>
            <a:r>
              <a:rPr lang="ru-RU" dirty="0"/>
              <a:t>на просьбы или предлагают свою помощь сами, </a:t>
            </a:r>
            <a:endParaRPr lang="ru-RU" dirty="0" smtClean="0"/>
          </a:p>
          <a:p>
            <a:r>
              <a:rPr lang="ru-RU" dirty="0" smtClean="0"/>
              <a:t>дают </a:t>
            </a:r>
            <a:r>
              <a:rPr lang="ru-RU" dirty="0"/>
              <a:t>и слушают советы, интересуются жизнью взрослых из своего окружения.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Все </a:t>
            </a:r>
            <a:r>
              <a:rPr lang="ru-RU" dirty="0"/>
              <a:t>это следствия постепенной и грамотной активизации социального познания с помощью взрослых: познания себя, окружающего мира и взаимодействие с ним.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9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Направления социализации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666" y="1196752"/>
            <a:ext cx="6347714" cy="4772603"/>
          </a:xfrm>
        </p:spPr>
        <p:txBody>
          <a:bodyPr>
            <a:normAutofit/>
          </a:bodyPr>
          <a:lstStyle/>
          <a:p>
            <a:r>
              <a:rPr lang="ru-RU" b="1" i="1" dirty="0"/>
              <a:t>Развитие коммуникативной компетентности ребенка</a:t>
            </a:r>
            <a:r>
              <a:rPr lang="ru-RU" dirty="0"/>
              <a:t> – способность устанавливать и поддерживать необходимые эффективные контакты с другими людьми, сотрудничать, слушать и слышать, распознавать эмоциональные переживания и состояния других людей, выражать собственные эмоции.</a:t>
            </a:r>
          </a:p>
          <a:p>
            <a:r>
              <a:rPr lang="ru-RU" b="1" i="1" dirty="0"/>
              <a:t>Развитие социальных навыков детей</a:t>
            </a:r>
            <a:r>
              <a:rPr lang="ru-RU" dirty="0"/>
              <a:t>. Социальные навыки помогают установить доброжелательные отношения, чувствовать себя комфортно в любой обстановке, готовность общаться с другими людьми, способность адаптироваться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3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 Осознания ребенком собственных </a:t>
            </a:r>
            <a:r>
              <a:rPr lang="ru-RU" sz="2400" dirty="0"/>
              <a:t>качеств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качеств сверстников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8000" dirty="0" smtClean="0"/>
              <a:t> </a:t>
            </a:r>
            <a:r>
              <a:rPr lang="ru-RU" sz="8000" dirty="0"/>
              <a:t>Дети, прежде всего, осознают те качества и особенности поведения, которые чаще всего оцениваются </a:t>
            </a:r>
            <a:r>
              <a:rPr lang="ru-RU" sz="8000" dirty="0" smtClean="0"/>
              <a:t>окружающими(родителями и воспитателями)  </a:t>
            </a:r>
            <a:r>
              <a:rPr lang="ru-RU" sz="8000" dirty="0"/>
              <a:t>и от </a:t>
            </a:r>
            <a:r>
              <a:rPr lang="ru-RU" sz="8000" dirty="0" smtClean="0"/>
              <a:t>которых </a:t>
            </a:r>
            <a:r>
              <a:rPr lang="ru-RU" sz="8000" dirty="0"/>
              <a:t>зависит их положение в группе. </a:t>
            </a:r>
            <a:endParaRPr lang="ru-RU" sz="8000" dirty="0" smtClean="0"/>
          </a:p>
          <a:p>
            <a:r>
              <a:rPr lang="ru-RU" sz="8000" dirty="0" smtClean="0"/>
              <a:t>Это </a:t>
            </a:r>
            <a:r>
              <a:rPr lang="ru-RU" sz="8000" dirty="0"/>
              <a:t>связано с возрастающим к концу дошкольного возраста стремлением ребенка к взаимопониманию, совпадению своего отношения и оценки окружающего с оценкой и отношением взрослого. </a:t>
            </a:r>
            <a:br>
              <a:rPr lang="ru-RU" sz="8000" dirty="0"/>
            </a:br>
            <a:endParaRPr lang="ru-RU" sz="8000" dirty="0" smtClean="0"/>
          </a:p>
          <a:p>
            <a:r>
              <a:rPr lang="ru-RU" sz="8000" dirty="0" smtClean="0"/>
              <a:t>Дети </a:t>
            </a:r>
            <a:r>
              <a:rPr lang="ru-RU" sz="8000" dirty="0"/>
              <a:t>с высокой самооценкой чувствуют себя в группе увереннее, смелее, активнее проявляют свои интересы, способности, ставят перед собой более высокие цели, чем те, кто при прочих равных условиях занижает самооценку. Однако существует и другая крайность – чрезмерно завышенная самооценка, которая может привести к возникновению высокомерия, агрессивности. </a:t>
            </a:r>
            <a:br>
              <a:rPr lang="ru-RU" sz="8000" dirty="0"/>
            </a:b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8101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9160"/>
          </a:xfrm>
        </p:spPr>
        <p:txBody>
          <a:bodyPr/>
          <a:lstStyle/>
          <a:p>
            <a:pPr algn="ctr"/>
            <a:r>
              <a:rPr lang="ru-RU" dirty="0" smtClean="0"/>
              <a:t>Самооценка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196752"/>
            <a:ext cx="6347714" cy="4844611"/>
          </a:xfrm>
        </p:spPr>
        <p:txBody>
          <a:bodyPr>
            <a:normAutofit/>
          </a:bodyPr>
          <a:lstStyle/>
          <a:p>
            <a:r>
              <a:rPr lang="ru-RU" dirty="0"/>
              <a:t>Формирование образа самого себя происходит на основе установления связей между индивидуальным опытом ребенка и информацией получаемой в процессе - общения. </a:t>
            </a:r>
            <a:endParaRPr lang="ru-RU" dirty="0" smtClean="0"/>
          </a:p>
          <a:p>
            <a:r>
              <a:rPr lang="ru-RU" dirty="0" smtClean="0"/>
              <a:t>Контактируя со сверстниками, </a:t>
            </a:r>
            <a:r>
              <a:rPr lang="ru-RU" dirty="0"/>
              <a:t>сравнивая себя с ними, сопоставляя результаты своей деятельности с результатами других детей, ребенок получает знания о самом себе. У ребенка развивается сложный компонент самосознания - самооценка. Она возникает на основе знаний и мыслей о себе.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21087"/>
            <a:ext cx="5760640" cy="240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>Самооценка развивается в дошколь­ном возрасте по следующим направлениям: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1) возрастает </a:t>
            </a:r>
            <a:r>
              <a:rPr lang="ru-RU" dirty="0"/>
              <a:t>число качеств личности и видов деятельности, которые оценивает ребенок;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2) самооценка от общей переходит к дифференцированной;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3) </a:t>
            </a:r>
            <a:r>
              <a:rPr lang="ru-RU" dirty="0" smtClean="0"/>
              <a:t>оценка </a:t>
            </a:r>
            <a:r>
              <a:rPr lang="ru-RU" dirty="0"/>
              <a:t>себя во времени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Главным достижением этого возраста является четкая, уверенная, в целом эмоционально положительная само­оценка.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9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Самооценка бывает: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адекватная</a:t>
            </a:r>
            <a:r>
              <a:rPr lang="ru-RU" dirty="0"/>
              <a:t>; когда ребенок критически правильно оценивает свои возможности, родители его не балуют и не </a:t>
            </a:r>
            <a:r>
              <a:rPr lang="ru-RU" dirty="0" smtClean="0"/>
              <a:t>завышают </a:t>
            </a:r>
            <a:r>
              <a:rPr lang="ru-RU" dirty="0"/>
              <a:t>самооценку.</a:t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>Неадекватная-заниженная - когда </a:t>
            </a:r>
            <a:r>
              <a:rPr lang="ru-RU" dirty="0"/>
              <a:t>ребенок недооценивает себя, родители своим давлением и порицанием типа: "ты никто", "ты ничего не можешь!" сильно занижают самооценку ребенка </a:t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>завышенная</a:t>
            </a:r>
            <a:r>
              <a:rPr lang="ru-RU" dirty="0"/>
              <a:t>: когда ребенок переоценивает свои возможности вследствие вседозволенности </a:t>
            </a:r>
            <a:r>
              <a:rPr lang="ru-RU" dirty="0" smtClean="0"/>
              <a:t>и сюсюканья </a:t>
            </a:r>
            <a:r>
              <a:rPr lang="ru-RU" dirty="0"/>
              <a:t>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1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Особенности формирования самооценки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Особенности самооценки тесно связаны с характером представления ребенка о себе. Дети, выделяющие себя, свое «Я» через сферу деятельности, резко завышают свою самооценку. У детей же, выделяющих себя через сферу отношений, самооценка оказывается либо заниженной, либо (что редко) адекватной.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6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Самооценка и социальный статус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Популярность ребенка в группе, его общая самооценка зависят в первую очередь от успеха, которого он добивается в совместной с детьми деятельности.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У</a:t>
            </a:r>
            <a:r>
              <a:rPr lang="ru-RU" dirty="0" smtClean="0"/>
              <a:t>спех </a:t>
            </a:r>
            <a:r>
              <a:rPr lang="ru-RU" dirty="0"/>
              <a:t>в деятельности </a:t>
            </a:r>
            <a:r>
              <a:rPr lang="ru-RU" dirty="0" smtClean="0"/>
              <a:t>малоактивных детей, </a:t>
            </a:r>
            <a:r>
              <a:rPr lang="ru-RU" dirty="0"/>
              <a:t>не пользующимся значительной популярностью среди </a:t>
            </a:r>
            <a:r>
              <a:rPr lang="ru-RU" dirty="0" smtClean="0"/>
              <a:t>сверстников,  </a:t>
            </a:r>
            <a:r>
              <a:rPr lang="ru-RU" dirty="0"/>
              <a:t>может привести к изменению их позиции и стать эффективным средством нормализации их отношений со сверстниками, повысить их самооценку, уверенность в себе. 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0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87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Оценка взрослого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/>
          <a:lstStyle/>
          <a:p>
            <a:r>
              <a:rPr lang="ru-RU" dirty="0"/>
              <a:t>Оценка </a:t>
            </a:r>
            <a:r>
              <a:rPr lang="ru-RU" dirty="0" smtClean="0"/>
              <a:t>воспитателем </a:t>
            </a:r>
            <a:r>
              <a:rPr lang="ru-RU" dirty="0"/>
              <a:t>качеств </a:t>
            </a:r>
            <a:r>
              <a:rPr lang="ru-RU" dirty="0" smtClean="0"/>
              <a:t>детей </a:t>
            </a:r>
            <a:r>
              <a:rPr lang="ru-RU" dirty="0"/>
              <a:t>играет большую роль в формировании детских оценок и самооценок, </a:t>
            </a:r>
            <a:r>
              <a:rPr lang="ru-RU" dirty="0" smtClean="0"/>
              <a:t>если </a:t>
            </a:r>
            <a:r>
              <a:rPr lang="ru-RU" dirty="0"/>
              <a:t>совпадает с самооценкой детей.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64904"/>
            <a:ext cx="6834336" cy="345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Социальный статус дошкольника в группе сверстников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</a:t>
            </a:r>
            <a:r>
              <a:rPr lang="ru-RU" dirty="0" smtClean="0"/>
              <a:t> старшей и подготовительной </a:t>
            </a:r>
            <a:r>
              <a:rPr lang="ru-RU" dirty="0"/>
              <a:t>группе детского сада </a:t>
            </a:r>
            <a:r>
              <a:rPr lang="ru-RU" dirty="0" smtClean="0"/>
              <a:t>формируются </a:t>
            </a:r>
            <a:r>
              <a:rPr lang="ru-RU" dirty="0"/>
              <a:t>достаточно прочные избирательные отношения. Дети начинают занимать разное положение среди сверстников: </a:t>
            </a:r>
            <a:r>
              <a:rPr lang="ru-RU" dirty="0" smtClean="0"/>
              <a:t>одни </a:t>
            </a:r>
            <a:r>
              <a:rPr lang="ru-RU" dirty="0"/>
              <a:t>более предпочитаемы для большинства детей, а другие - менее. Степень популярности ребенка в группе ровесников имеет большое значение.</a:t>
            </a:r>
          </a:p>
          <a:p>
            <a:r>
              <a:rPr lang="ru-RU" dirty="0"/>
              <a:t> От того, как складываются отношения дошкольника в группе сверстников, зависит последующий путь его личностного и социального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27722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Социум – окружение человека.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Социализация личности</a:t>
            </a:r>
            <a:r>
              <a:rPr lang="ru-RU" dirty="0" smtClean="0"/>
              <a:t> – это процесс вхождения каждого индивида в социальную группу, в результате чего изменения  происходят в самой группе и в  каждой личности.</a:t>
            </a:r>
          </a:p>
          <a:p>
            <a:r>
              <a:rPr lang="ru-RU" dirty="0" smtClean="0"/>
              <a:t> </a:t>
            </a:r>
            <a:r>
              <a:rPr lang="ru-RU" dirty="0"/>
              <a:t>СОЦИАЛИЗАЦИЯ – </a:t>
            </a:r>
            <a:r>
              <a:rPr lang="ru-RU" i="1" dirty="0"/>
              <a:t>процесс усвоения индивидом социального опыта, системы социальных связей и отношений. В процессе социализации человек усваивает общественно одобряемые формы поведения, необходимые ему для нормальной жизни в обществе.</a:t>
            </a:r>
            <a:endParaRPr lang="ru-RU" dirty="0" smtClean="0"/>
          </a:p>
          <a:p>
            <a:r>
              <a:rPr lang="ru-RU" dirty="0" smtClean="0"/>
              <a:t>Ребенок проявляет социальную активность, в  </a:t>
            </a:r>
            <a:r>
              <a:rPr lang="ru-RU" dirty="0"/>
              <a:t>результате </a:t>
            </a:r>
            <a:r>
              <a:rPr lang="ru-RU" dirty="0" smtClean="0"/>
              <a:t>которой  </a:t>
            </a:r>
            <a:r>
              <a:rPr lang="ru-RU" dirty="0"/>
              <a:t>проявляется уникальность каждой группы, </a:t>
            </a:r>
            <a:r>
              <a:rPr lang="ru-RU" dirty="0" smtClean="0"/>
              <a:t> усваиваются </a:t>
            </a:r>
            <a:r>
              <a:rPr lang="ru-RU" dirty="0"/>
              <a:t>образцы поведения, ценности и социальные нормы. </a:t>
            </a:r>
          </a:p>
        </p:txBody>
      </p:sp>
    </p:spTree>
    <p:extLst>
      <p:ext uri="{BB962C8B-B14F-4D97-AF65-F5344CB8AC3E}">
        <p14:creationId xmlns:p14="http://schemas.microsoft.com/office/powerpoint/2010/main" val="32165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статусы и лидерство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Лидерство </a:t>
            </a:r>
            <a:r>
              <a:rPr lang="ru-RU" dirty="0"/>
              <a:t>-</a:t>
            </a:r>
            <a:r>
              <a:rPr lang="ru-RU" dirty="0" smtClean="0"/>
              <a:t> способностью </a:t>
            </a:r>
            <a:r>
              <a:rPr lang="ru-RU" dirty="0"/>
              <a:t>к социальной </a:t>
            </a:r>
            <a:r>
              <a:rPr lang="ru-RU" dirty="0" err="1"/>
              <a:t>воздейственности</a:t>
            </a:r>
            <a:r>
              <a:rPr lang="ru-RU" dirty="0"/>
              <a:t>, руководству, доминированию и подчинению себе </a:t>
            </a:r>
            <a:r>
              <a:rPr lang="ru-RU" dirty="0" smtClean="0"/>
              <a:t>других (деловые отношения). </a:t>
            </a:r>
          </a:p>
          <a:p>
            <a:r>
              <a:rPr lang="ru-RU" dirty="0" smtClean="0"/>
              <a:t> Лидерство </a:t>
            </a:r>
            <a:r>
              <a:rPr lang="ru-RU" dirty="0"/>
              <a:t>традиционно связывается с решением какой-то задачи, с организацией </a:t>
            </a:r>
            <a:r>
              <a:rPr lang="ru-RU" dirty="0" smtClean="0"/>
              <a:t>какой - </a:t>
            </a:r>
            <a:r>
              <a:rPr lang="ru-RU" dirty="0"/>
              <a:t>либо важной для группы деятельности. Данное понимание достаточно трудно приложить к группе дошкольников, </a:t>
            </a:r>
            <a:r>
              <a:rPr lang="ru-RU" dirty="0" smtClean="0"/>
              <a:t>так как она </a:t>
            </a:r>
            <a:r>
              <a:rPr lang="ru-RU" dirty="0"/>
              <a:t>не имеет четких целей и задач, у нее нет какой-либо определенной, общей, объединяющей всех членов </a:t>
            </a:r>
            <a:r>
              <a:rPr lang="ru-RU" dirty="0" smtClean="0"/>
              <a:t>деятельности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 Привлекательность </a:t>
            </a:r>
            <a:r>
              <a:rPr lang="ru-RU" dirty="0"/>
              <a:t>или </a:t>
            </a:r>
            <a:r>
              <a:rPr lang="ru-RU" dirty="0" smtClean="0"/>
              <a:t>популярность  детей в группе, </a:t>
            </a:r>
            <a:r>
              <a:rPr lang="ru-RU" dirty="0"/>
              <a:t>в отличие от лидерства, не всегда связана с решением групповой задачи и с руководством какой-либо </a:t>
            </a:r>
            <a:r>
              <a:rPr lang="ru-RU" dirty="0" smtClean="0"/>
              <a:t>деятельностью, чаще характеризуется </a:t>
            </a:r>
            <a:r>
              <a:rPr lang="ru-RU" b="1" dirty="0" smtClean="0"/>
              <a:t>симпатиями или антипатиями (межличностные отношения).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06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Социометрические методы изучения межличностных отношений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7202761" cy="3880773"/>
          </a:xfrm>
        </p:spPr>
        <p:txBody>
          <a:bodyPr/>
          <a:lstStyle/>
          <a:p>
            <a:r>
              <a:rPr lang="ru-RU" dirty="0" smtClean="0"/>
              <a:t>Симпатии и антипатии – виды межличностных отношений в группе.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Методика «Капитан корабля».</a:t>
            </a:r>
          </a:p>
          <a:p>
            <a:pPr marL="0" indent="0">
              <a:buNone/>
            </a:pPr>
            <a:r>
              <a:rPr lang="ru-RU" dirty="0" smtClean="0"/>
              <a:t>	В индивидуальной беседе ребенку показывают рисунок корабля и предлагают ответить на вопросы:</a:t>
            </a:r>
          </a:p>
          <a:p>
            <a:r>
              <a:rPr lang="ru-RU" dirty="0" smtClean="0"/>
              <a:t>1.Если бы ты был капитаном корабля, кого из группы ты взял бы себе в помощники?</a:t>
            </a:r>
          </a:p>
          <a:p>
            <a:r>
              <a:rPr lang="ru-RU" dirty="0" smtClean="0"/>
              <a:t>2.Кого пригласил бы на корабль в качестве гостей?</a:t>
            </a:r>
          </a:p>
          <a:p>
            <a:r>
              <a:rPr lang="ru-RU" dirty="0" smtClean="0"/>
              <a:t>3.Кого бы ни за что не взял с собой в плавание?</a:t>
            </a:r>
          </a:p>
          <a:p>
            <a:r>
              <a:rPr lang="ru-RU" dirty="0" smtClean="0"/>
              <a:t>4.Кто еще остался на берегу?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7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социальных статусов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62858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1.«Звезда» – самый часто выбираемый член группы</a:t>
            </a:r>
          </a:p>
          <a:p>
            <a:pPr marL="0" indent="0">
              <a:buNone/>
            </a:pPr>
            <a:r>
              <a:rPr lang="ru-RU" dirty="0" smtClean="0"/>
              <a:t>2.«Предпочитаемый»- популярный член группы</a:t>
            </a:r>
          </a:p>
          <a:p>
            <a:pPr marL="0" indent="0">
              <a:buNone/>
            </a:pPr>
            <a:r>
              <a:rPr lang="ru-RU" dirty="0" smtClean="0"/>
              <a:t>3.«Принятый»-имеет взаимный выбор хотя бы с одним из детей</a:t>
            </a:r>
          </a:p>
          <a:p>
            <a:pPr marL="0" indent="0">
              <a:buNone/>
            </a:pPr>
            <a:r>
              <a:rPr lang="ru-RU" dirty="0" smtClean="0"/>
              <a:t>4.«Изолированный»- не имеет взаимных выборов среди детей группы</a:t>
            </a:r>
          </a:p>
          <a:p>
            <a:pPr marL="0" indent="0">
              <a:buNone/>
            </a:pPr>
            <a:r>
              <a:rPr lang="ru-RU" dirty="0" smtClean="0"/>
              <a:t>5.«Отвергаемый»- получает большое количество отрицательных выборов.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21087"/>
            <a:ext cx="4608512" cy="21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1521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Результаты </a:t>
            </a:r>
            <a:r>
              <a:rPr lang="ru-RU" sz="2400" dirty="0" smtClean="0"/>
              <a:t>диагностики детей –</a:t>
            </a:r>
            <a:br>
              <a:rPr lang="ru-RU" sz="2400" dirty="0" smtClean="0"/>
            </a:br>
            <a:r>
              <a:rPr lang="ru-RU" sz="2400" dirty="0" smtClean="0"/>
              <a:t>группа «Капельки» МБДОУ № 14 п. Тельмана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56792"/>
            <a:ext cx="6347714" cy="4484571"/>
          </a:xfrm>
        </p:spPr>
        <p:txBody>
          <a:bodyPr/>
          <a:lstStyle/>
          <a:p>
            <a:r>
              <a:rPr lang="ru-RU" dirty="0" smtClean="0"/>
              <a:t>«Звезды» – 3 человека – 13% (2 мальчика и 1 девочка)</a:t>
            </a:r>
          </a:p>
          <a:p>
            <a:r>
              <a:rPr lang="ru-RU" dirty="0" smtClean="0"/>
              <a:t>«Предпочитаемые» - 4 -17%-2 мальчика и 2 девочки</a:t>
            </a:r>
          </a:p>
          <a:p>
            <a:r>
              <a:rPr lang="ru-RU" dirty="0" smtClean="0"/>
              <a:t>«Принятые» - 12 – 52%</a:t>
            </a:r>
          </a:p>
          <a:p>
            <a:r>
              <a:rPr lang="ru-RU" dirty="0" smtClean="0"/>
              <a:t>«Изолированные» – 1-4%</a:t>
            </a:r>
          </a:p>
          <a:p>
            <a:r>
              <a:rPr lang="ru-RU" dirty="0" smtClean="0"/>
              <a:t>«Отвергаемые» –2 – 9% (2 мальчика)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Присутствовало 23 ребенка.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699792" y="1628800"/>
            <a:ext cx="4571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u="sng" dirty="0"/>
              <a:t>уровень благополучия взаимоотношений</a:t>
            </a:r>
            <a:r>
              <a:rPr lang="ru-RU" dirty="0"/>
              <a:t> </a:t>
            </a:r>
            <a:r>
              <a:rPr lang="ru-RU" b="1" dirty="0"/>
              <a:t>(</a:t>
            </a:r>
            <a:r>
              <a:rPr lang="ru-RU" b="1" i="1" dirty="0"/>
              <a:t>УБВ</a:t>
            </a:r>
            <a:r>
              <a:rPr lang="ru-RU" b="1" dirty="0"/>
              <a:t>) </a:t>
            </a:r>
            <a:r>
              <a:rPr lang="ru-RU" dirty="0"/>
              <a:t>в группе: соотносятся число членов группы, находившийся в благоприятных статусных категориях </a:t>
            </a:r>
            <a:r>
              <a:rPr lang="ru-RU" dirty="0" smtClean="0"/>
              <a:t>(1-3), </a:t>
            </a:r>
            <a:r>
              <a:rPr lang="ru-RU" dirty="0"/>
              <a:t>с числом членов в группы, оказавшихся в неблагоприятных группах </a:t>
            </a:r>
            <a:r>
              <a:rPr lang="ru-RU" dirty="0" smtClean="0"/>
              <a:t>(4-5).</a:t>
            </a:r>
          </a:p>
          <a:p>
            <a:r>
              <a:rPr lang="ru-RU" dirty="0" smtClean="0"/>
              <a:t>По результатам диагностики – УБВ - 63%-высокий</a:t>
            </a:r>
          </a:p>
          <a:p>
            <a:r>
              <a:rPr lang="ru-RU" dirty="0" smtClean="0"/>
              <a:t>Причины + выборов:</a:t>
            </a:r>
          </a:p>
          <a:p>
            <a:r>
              <a:rPr lang="ru-RU" dirty="0" smtClean="0"/>
              <a:t>Причины </a:t>
            </a:r>
            <a:r>
              <a:rPr lang="ru-RU" dirty="0" err="1" smtClean="0"/>
              <a:t>отвержений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3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Причины выборов </a:t>
            </a:r>
            <a:br>
              <a:rPr lang="ru-RU" dirty="0" smtClean="0"/>
            </a:br>
            <a:r>
              <a:rPr lang="ru-RU" dirty="0" smtClean="0"/>
              <a:t>(со слов детей)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783" y="1750876"/>
            <a:ext cx="3090672" cy="576262"/>
          </a:xfrm>
        </p:spPr>
        <p:txBody>
          <a:bodyPr/>
          <a:lstStyle/>
          <a:p>
            <a:r>
              <a:rPr lang="ru-RU" dirty="0" smtClean="0"/>
              <a:t>Позитивный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99" y="2327138"/>
            <a:ext cx="2738265" cy="3714225"/>
          </a:xfrm>
        </p:spPr>
        <p:txBody>
          <a:bodyPr/>
          <a:lstStyle/>
          <a:p>
            <a:r>
              <a:rPr lang="ru-RU" dirty="0" smtClean="0"/>
              <a:t>Со мной	 играет</a:t>
            </a:r>
          </a:p>
          <a:p>
            <a:r>
              <a:rPr lang="ru-RU" dirty="0" smtClean="0"/>
              <a:t>Мой друг</a:t>
            </a:r>
          </a:p>
          <a:p>
            <a:r>
              <a:rPr lang="ru-RU" dirty="0" smtClean="0"/>
              <a:t>Уступает и помогает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66640" y="1750877"/>
            <a:ext cx="3090672" cy="576262"/>
          </a:xfrm>
        </p:spPr>
        <p:txBody>
          <a:bodyPr/>
          <a:lstStyle/>
          <a:p>
            <a:r>
              <a:rPr lang="ru-RU" dirty="0" smtClean="0"/>
              <a:t>Негативный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563888" y="2327138"/>
            <a:ext cx="3393424" cy="371422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Всех толкает, кусается</a:t>
            </a:r>
          </a:p>
          <a:p>
            <a:r>
              <a:rPr lang="ru-RU" dirty="0" smtClean="0"/>
              <a:t>Будут мешать</a:t>
            </a:r>
          </a:p>
          <a:p>
            <a:r>
              <a:rPr lang="ru-RU" dirty="0" smtClean="0"/>
              <a:t>Не уступает качели</a:t>
            </a:r>
          </a:p>
          <a:p>
            <a:r>
              <a:rPr lang="ru-RU" dirty="0" smtClean="0"/>
              <a:t>Червяка раздавил</a:t>
            </a:r>
          </a:p>
          <a:p>
            <a:r>
              <a:rPr lang="ru-RU" dirty="0" smtClean="0"/>
              <a:t>Говорит плохие слова</a:t>
            </a:r>
          </a:p>
          <a:p>
            <a:r>
              <a:rPr lang="ru-RU" dirty="0" smtClean="0"/>
              <a:t>Всегда злится, со всеми дерется</a:t>
            </a:r>
            <a:endParaRPr lang="ru-RU" dirty="0"/>
          </a:p>
          <a:p>
            <a:r>
              <a:rPr lang="ru-RU" dirty="0" smtClean="0"/>
              <a:t>Места не хватает</a:t>
            </a:r>
          </a:p>
          <a:p>
            <a:r>
              <a:rPr lang="ru-RU" dirty="0" smtClean="0"/>
              <a:t>Все время болтает</a:t>
            </a:r>
          </a:p>
          <a:p>
            <a:r>
              <a:rPr lang="ru-RU" dirty="0" smtClean="0"/>
              <a:t>С девочками не дружу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1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47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дети обсуждают с вами отношения со сверстниками: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09599" y="1844824"/>
            <a:ext cx="6347714" cy="4196539"/>
          </a:xfrm>
        </p:spPr>
        <p:txBody>
          <a:bodyPr/>
          <a:lstStyle/>
          <a:p>
            <a:r>
              <a:rPr lang="ru-RU" dirty="0" smtClean="0"/>
              <a:t>Выслушайте спокойно до конца, уточняя рассказ.</a:t>
            </a:r>
          </a:p>
          <a:p>
            <a:r>
              <a:rPr lang="ru-RU" dirty="0" smtClean="0"/>
              <a:t>Назовите эмоции и чувства ребенка (тебе было грустно; ты разозлился; обиделся и т.д.)</a:t>
            </a:r>
          </a:p>
          <a:p>
            <a:r>
              <a:rPr lang="ru-RU" dirty="0" smtClean="0"/>
              <a:t>Посмотрите на ситуацию глазами сверстника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(а что почувствовал он? Почему он так поступил?     Может он не хотел тебя обидеть? А он извинился?)</a:t>
            </a:r>
          </a:p>
          <a:p>
            <a:r>
              <a:rPr lang="ru-RU" dirty="0"/>
              <a:t>Напомните правила дружбы, которые были в вашем детстве.</a:t>
            </a:r>
            <a:endParaRPr lang="ru-RU" dirty="0" smtClean="0"/>
          </a:p>
          <a:p>
            <a:r>
              <a:rPr lang="ru-RU" dirty="0" smtClean="0"/>
              <a:t>Расскажите о своем опыте дружбы, обид и прощений.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социализации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Эмоциональное благополучие ребенка</a:t>
            </a:r>
            <a:r>
              <a:rPr lang="ru-RU" dirty="0"/>
              <a:t> </a:t>
            </a:r>
            <a:r>
              <a:rPr lang="ru-RU" dirty="0" smtClean="0"/>
              <a:t>в группе – </a:t>
            </a:r>
            <a:r>
              <a:rPr lang="ru-RU" dirty="0"/>
              <a:t>это прежде всего комфорт в душе </a:t>
            </a:r>
            <a:r>
              <a:rPr lang="ru-RU" dirty="0" smtClean="0"/>
              <a:t>ребенка </a:t>
            </a:r>
            <a:r>
              <a:rPr lang="ru-RU" dirty="0"/>
              <a:t>(высокая самооценка, ориентация на успех в достижении целей, наличие положительных </a:t>
            </a:r>
            <a:r>
              <a:rPr lang="ru-RU" dirty="0" smtClean="0"/>
              <a:t>эмоций).</a:t>
            </a:r>
          </a:p>
          <a:p>
            <a:r>
              <a:rPr lang="ru-RU" dirty="0" smtClean="0"/>
              <a:t> </a:t>
            </a:r>
            <a:r>
              <a:rPr lang="ru-RU" dirty="0"/>
              <a:t>Создание атмосферы, комфортной для каждого ребенка, способствующей развитию его индивидуальности, творчества, навыков созидательной деятельности и достижения жизненного успеха.</a:t>
            </a:r>
          </a:p>
          <a:p>
            <a:r>
              <a:rPr lang="ru-RU" b="1" i="1" dirty="0"/>
              <a:t>Положительное отношение ребенка к окружающим людям,</a:t>
            </a:r>
            <a:r>
              <a:rPr lang="ru-RU" dirty="0"/>
              <a:t> воспитание уважения и </a:t>
            </a:r>
            <a:r>
              <a:rPr lang="ru-RU" dirty="0" smtClean="0"/>
              <a:t>терпимости.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6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08012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Дошкольный возраст – начало социализации детей в обществе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412776"/>
            <a:ext cx="6770713" cy="4628587"/>
          </a:xfrm>
        </p:spPr>
        <p:txBody>
          <a:bodyPr>
            <a:normAutofit/>
          </a:bodyPr>
          <a:lstStyle/>
          <a:p>
            <a:r>
              <a:rPr lang="ru-RU" dirty="0" smtClean="0"/>
              <a:t>Дети </a:t>
            </a:r>
            <a:r>
              <a:rPr lang="ru-RU" dirty="0"/>
              <a:t>учатся взаимодействовать с окружающим их миром, контролировать свои действия и эмоции, развивается их практическое мышление. </a:t>
            </a:r>
            <a:endParaRPr lang="ru-RU" dirty="0" smtClean="0"/>
          </a:p>
          <a:p>
            <a:r>
              <a:rPr lang="ru-RU" dirty="0" smtClean="0"/>
              <a:t>Дошкольники </a:t>
            </a:r>
            <a:r>
              <a:rPr lang="ru-RU" dirty="0"/>
              <a:t>начинают отождествлять свое «Я» и отдельное «Общество», где-то к шести годам эта позиция окончательно закрепляется в их </a:t>
            </a:r>
            <a:r>
              <a:rPr lang="ru-RU" dirty="0" smtClean="0"/>
              <a:t>сознании.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3356992"/>
            <a:ext cx="6264696" cy="391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Ребенок в группе сверстников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268760"/>
            <a:ext cx="6347714" cy="47726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«Включенность </a:t>
            </a:r>
            <a:r>
              <a:rPr lang="ru-RU" dirty="0"/>
              <a:t>в детскую группу — событие в жизни каждого ребенка. В детском сообществе он испытывает эмоциональное благополучие, ощущает себя равным, принятым сверстниками, чувствует уверенность в себе и своих </a:t>
            </a:r>
            <a:r>
              <a:rPr lang="ru-RU" dirty="0" smtClean="0"/>
              <a:t>силах».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Е.Е. </a:t>
            </a:r>
            <a:r>
              <a:rPr lang="ru-RU" dirty="0" err="1" smtClean="0"/>
              <a:t>Шулешко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01008"/>
            <a:ext cx="548165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368152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Именно в </a:t>
            </a:r>
            <a:r>
              <a:rPr lang="ru-RU" sz="2200" dirty="0" smtClean="0"/>
              <a:t>дошкольном </a:t>
            </a:r>
            <a:r>
              <a:rPr lang="ru-RU" sz="2200" dirty="0"/>
              <a:t>возрасте происходит формирование личности каждого человека практически на 70 %.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56792"/>
            <a:ext cx="6347714" cy="4484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Социализация </a:t>
            </a:r>
            <a:r>
              <a:rPr lang="ru-RU" dirty="0"/>
              <a:t>начинается с самого </a:t>
            </a:r>
            <a:r>
              <a:rPr lang="ru-RU" dirty="0" smtClean="0"/>
              <a:t>рождения. При </a:t>
            </a:r>
            <a:r>
              <a:rPr lang="ru-RU" dirty="0"/>
              <a:t>запаздывании данного процесса прослеживаются необратимые </a:t>
            </a:r>
            <a:r>
              <a:rPr lang="ru-RU" dirty="0" smtClean="0"/>
              <a:t>последствия. </a:t>
            </a:r>
            <a:r>
              <a:rPr lang="ru-RU" dirty="0"/>
              <a:t>До 7 лет понимание собственного Я проходит наиболее естественным образом, чем в более старших годах.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0969"/>
            <a:ext cx="698477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Активизация социального </a:t>
            </a:r>
            <a:r>
              <a:rPr lang="ru-RU" b="1" dirty="0" smtClean="0"/>
              <a:t>познания дошкольника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Ребенку </a:t>
            </a:r>
            <a:r>
              <a:rPr lang="ru-RU" dirty="0"/>
              <a:t>нужно понять и освоить так называемые социальные дистанции и пространство. Чтобы поведение дошкольника было корректно, воспитатели играют с детьми в игры, цель которых – обучить чувству социальной дистанции при общении с другими людьми, продемонстрировать виды эмоциональных взаимоотношений.</a:t>
            </a:r>
          </a:p>
          <a:p>
            <a:r>
              <a:rPr lang="ru-RU" dirty="0" smtClean="0"/>
              <a:t>Понятие </a:t>
            </a:r>
            <a:r>
              <a:rPr lang="ru-RU" dirty="0"/>
              <a:t>события, того, что когда-то произошло. Педагоги намеренно создают в детском коллективе события и учат детей выделить главное из заданной ситуации, выразить свое отношение, дать свою эмоциональную оценку происходящему, что в совокупности дает стимул для формирования эмоционального и волевого развития дошкольников.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1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значимых взрослых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62858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Обычно это родители, ближайшие родственники, друзья семьи или воспитатели, все те, с кем ребенок хорошо знаком и кому он доверяет. </a:t>
            </a:r>
            <a:endParaRPr lang="ru-RU" dirty="0" smtClean="0"/>
          </a:p>
          <a:p>
            <a:r>
              <a:rPr lang="ru-RU" dirty="0" smtClean="0"/>
              <a:t>Выбрав </a:t>
            </a:r>
            <a:r>
              <a:rPr lang="ru-RU" dirty="0"/>
              <a:t>для себя значимого взрослого, ребенок тянется к нему, ищет общения, разделяя с ним свои мысли, мнения и рассуждения.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3501008"/>
            <a:ext cx="5904656" cy="277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r>
              <a:rPr lang="ru-RU" dirty="0" smtClean="0"/>
              <a:t>Ролевые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340768"/>
            <a:ext cx="6347714" cy="47005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	В сюжетно-ролевых играх дети осваивают </a:t>
            </a:r>
            <a:r>
              <a:rPr lang="ru-RU" dirty="0"/>
              <a:t>социальные роли взрослых, так они расширяют уже знакомые им социальные рамки, давая возможность примерить бытовые или профессиональные роли, развивать воображение, </a:t>
            </a:r>
            <a:r>
              <a:rPr lang="ru-RU" dirty="0" smtClean="0"/>
              <a:t>моделируя </a:t>
            </a:r>
            <a:r>
              <a:rPr lang="ru-RU" dirty="0"/>
              <a:t>будущее.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40968"/>
            <a:ext cx="496855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253</TotalTime>
  <Words>1306</Words>
  <Application>Microsoft Office PowerPoint</Application>
  <PresentationFormat>Экран (4:3)</PresentationFormat>
  <Paragraphs>115</Paragraphs>
  <Slides>26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Грань</vt:lpstr>
      <vt:lpstr>Социальный статус дошкольника в группе детского сада </vt:lpstr>
      <vt:lpstr>Социум – окружение человека.</vt:lpstr>
      <vt:lpstr>Признаки социализации</vt:lpstr>
      <vt:lpstr>Дошкольный возраст – начало социализации детей в обществе.</vt:lpstr>
      <vt:lpstr>Ребенок в группе сверстников</vt:lpstr>
      <vt:lpstr>Именно в дошкольном возрасте происходит формирование личности каждого человека практически на 70 %. </vt:lpstr>
      <vt:lpstr>Активизация социального познания дошкольника</vt:lpstr>
      <vt:lpstr>Влияние значимых взрослых</vt:lpstr>
      <vt:lpstr>Ролевые игры</vt:lpstr>
      <vt:lpstr>Признаки успешной социализации </vt:lpstr>
      <vt:lpstr>Направления социализации</vt:lpstr>
      <vt:lpstr> Осознания ребенком собственных качеств  и качеств сверстников</vt:lpstr>
      <vt:lpstr>Самооценка </vt:lpstr>
      <vt:lpstr>Самооценка развивается в дошколь­ном возрасте по следующим направлениям: </vt:lpstr>
      <vt:lpstr>Самооценка бывает: </vt:lpstr>
      <vt:lpstr>Особенности формирования самооценки</vt:lpstr>
      <vt:lpstr>Самооценка и социальный статус ребенка</vt:lpstr>
      <vt:lpstr>Оценка взрослого</vt:lpstr>
      <vt:lpstr>Социальный статус дошкольника в группе сверстников</vt:lpstr>
      <vt:lpstr>Социальные статусы и лидерство</vt:lpstr>
      <vt:lpstr>Социометрические методы изучения межличностных отношений</vt:lpstr>
      <vt:lpstr>Виды социальных статусов</vt:lpstr>
      <vt:lpstr>Результаты диагностики детей – группа «Капельки» МБДОУ № 14 п. Тельмана</vt:lpstr>
      <vt:lpstr>Показатель </vt:lpstr>
      <vt:lpstr>Причины выборов  (со слов детей)</vt:lpstr>
      <vt:lpstr>Если дети обсуждают с вами отношения со сверстниками: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статус дошкольника в группе детского сада </dc:title>
  <dc:creator>МДОУ 14</dc:creator>
  <cp:lastModifiedBy>PC</cp:lastModifiedBy>
  <cp:revision>24</cp:revision>
  <dcterms:created xsi:type="dcterms:W3CDTF">2015-11-18T06:19:28Z</dcterms:created>
  <dcterms:modified xsi:type="dcterms:W3CDTF">2017-01-24T20:20:11Z</dcterms:modified>
</cp:coreProperties>
</file>