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7" r:id="rId10"/>
    <p:sldId id="279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7" r:id="rId19"/>
    <p:sldId id="276" r:id="rId20"/>
    <p:sldId id="278" r:id="rId21"/>
    <p:sldId id="262" r:id="rId22"/>
    <p:sldId id="265" r:id="rId23"/>
    <p:sldId id="266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ru/url?sa=i&amp;rct=j&amp;q=&amp;esrc=s&amp;frm=1&amp;source=images&amp;cd=&amp;cad=rja&amp;uact=8&amp;ved=0CAcQjRw&amp;url=http://wunderkind-blog.ru/izuchaem-s-malyishami-vidyi-emotsiy-cheloveka/&amp;ei=nN1hVNSRJtLjaLe7gdAO&amp;bvm=bv.79189006,d.ZWU&amp;psig=AFQjCNHxU12xLEPDoCAKN_ZCw-_OBY7saA&amp;ust=1415785221464691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ru/url?sa=i&amp;rct=j&amp;q=&amp;esrc=s&amp;frm=1&amp;source=images&amp;cd=&amp;cad=rja&amp;uact=8&amp;ved=0CAcQjRw&amp;url=http://family-child.ru/?p=3649&amp;ei=CORhVOntFIzjauTygugF&amp;bvm=bv.79189006,d.ZWU&amp;psig=AFQjCNHxU12xLEPDoCAKN_ZCw-_OBY7saA&amp;ust=141578522146469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ru/url?sa=i&amp;rct=j&amp;q=&amp;esrc=s&amp;frm=1&amp;source=images&amp;cd=&amp;cad=rja&amp;uact=8&amp;ved=0CAcQjRw&amp;url=http://www.segodnya.ua/life/people/Kak-son-vliyaet-na-povedenie-rebenka-467318.html&amp;ei=zeRhVI73IJXVaozjgbgD&amp;bvm=bv.79189006,d.ZWU&amp;psig=AFQjCNHxU12xLEPDoCAKN_ZCw-_OBY7saA&amp;ust=141578522146469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ru/imgres?imgurl=http://avivas.ru/img/photo/157/6287.jpg&amp;imgrefurl=http://avivas.ru/photo/krasivie_fotografii_detei.html&amp;h=480&amp;w=480&amp;tbnid=7S91Oh0dc6X3rM:&amp;zoom=1&amp;docid=L_z8T91rC0QEnM&amp;hl=ru&amp;ei=hdlhVJqUBcTWPOuqgOAD&amp;tbm=isch&amp;ved=0CIQBEDMoWjBa&amp;iact=rc&amp;uact=3&amp;dur=1937&amp;page=4&amp;start=67&amp;ndsp=2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ru/imgres?imgurl=http://fotodeti.ru/images/foto_b/2386_0026.jpg&amp;imgrefurl=http://fotodeti.ru/foto_b.php?id=12131&amp;h=600&amp;w=402&amp;tbnid=HZPbxZ3BQ8IZVM:&amp;zoom=1&amp;docid=b8NzMsIZhsJZKM&amp;hl=ru&amp;ei=hdlhVJqUBcTWPOuqgOAD&amp;tbm=isch&amp;ved=0CHsQMyhRMFE&amp;iact=rc&amp;uact=3&amp;dur=2631&amp;page=4&amp;start=67&amp;ndsp=2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ru/url?sa=i&amp;rct=j&amp;q=&amp;esrc=s&amp;frm=1&amp;source=images&amp;cd=&amp;cad=rja&amp;uact=8&amp;ved=0CAcQjRw&amp;url=http://www.intelkot.ru/articles638.html&amp;ei=gNlhVNvnLsbCObzHgDg&amp;bvm=bv.79189006,d.ZWU&amp;psig=AFQjCNHxU12xLEPDoCAKN_ZCw-_OBY7saA&amp;ust=141578522146469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Эмоциональное развитие детей дошкольного возраста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 педагог-психолог МБДОУ № 14 п.Тельмана</a:t>
            </a:r>
          </a:p>
          <a:p>
            <a:r>
              <a:rPr lang="ru-RU" dirty="0" smtClean="0"/>
              <a:t> Л.В. </a:t>
            </a:r>
            <a:r>
              <a:rPr lang="ru-RU" dirty="0" err="1" smtClean="0"/>
              <a:t>Тимашова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pPr algn="ctr"/>
            <a:r>
              <a:rPr lang="ru-RU" sz="2400" dirty="0" err="1" smtClean="0"/>
              <a:t>Аффективность</a:t>
            </a:r>
            <a:r>
              <a:rPr lang="ru-RU" sz="2400" dirty="0" smtClean="0"/>
              <a:t> (лат.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affectus</a:t>
            </a:r>
            <a:r>
              <a:rPr lang="ru-RU" sz="2400" dirty="0" smtClean="0"/>
              <a:t> ) – </a:t>
            </a:r>
            <a:br>
              <a:rPr lang="ru-RU" sz="2400" dirty="0" smtClean="0"/>
            </a:br>
            <a:r>
              <a:rPr lang="ru-RU" sz="2400" dirty="0" smtClean="0"/>
              <a:t>страсть, волнение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484784"/>
            <a:ext cx="7643192" cy="4970952"/>
          </a:xfrm>
        </p:spPr>
        <p:txBody>
          <a:bodyPr>
            <a:normAutofit/>
          </a:bodyPr>
          <a:lstStyle/>
          <a:p>
            <a:r>
              <a:rPr lang="ru-RU" dirty="0" smtClean="0"/>
              <a:t>Бурное реагирование на ситуацию, быстрый переход от одного эмоционального состояния к другому, эмоциональная импульсивность, которая проявляется в неестественных интонациях, мимике, жестах, позах, языковых оборотах тощ.</a:t>
            </a:r>
          </a:p>
          <a:p>
            <a:r>
              <a:rPr lang="ru-RU" dirty="0" smtClean="0"/>
              <a:t>Ребенка легко испугать, разозлить, заинтересовать, вызвать у нее удовольствие, радость. Он открыт к восприятию и влиянию эмоций, которые переживают другие дети и взрослые ("эмоциональная заражаемость»)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42048" cy="79208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В общей структуре поведения ребенка меняется функциональное место аффекта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340768"/>
            <a:ext cx="3528392" cy="478539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Малыши:</a:t>
            </a:r>
            <a:br>
              <a:rPr lang="ru-RU" dirty="0" smtClean="0"/>
            </a:br>
            <a:r>
              <a:rPr lang="ru-RU" dirty="0" smtClean="0"/>
              <a:t>Включаясь в действие, ребенок не предвидит последствий и не переживает:</a:t>
            </a:r>
            <a:br>
              <a:rPr lang="ru-RU" dirty="0" smtClean="0"/>
            </a:br>
            <a:r>
              <a:rPr lang="ru-RU" dirty="0" smtClean="0"/>
              <a:t>- по поводу поступка,</a:t>
            </a:r>
            <a:br>
              <a:rPr lang="ru-RU" dirty="0" smtClean="0"/>
            </a:br>
            <a:r>
              <a:rPr lang="ru-RU" dirty="0" smtClean="0"/>
              <a:t>- по поводу его последствий</a:t>
            </a:r>
            <a:br>
              <a:rPr lang="ru-RU" dirty="0" smtClean="0"/>
            </a:br>
            <a:r>
              <a:rPr lang="ru-RU" dirty="0" smtClean="0"/>
              <a:t>Оценка взрослого (похвала – порицание).</a:t>
            </a:r>
            <a:br>
              <a:rPr lang="ru-RU" dirty="0" smtClean="0"/>
            </a:br>
            <a:r>
              <a:rPr lang="ru-RU" dirty="0" smtClean="0"/>
              <a:t>Аффект – последнее звено в цепочке событий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79912" y="1268760"/>
            <a:ext cx="4464496" cy="4857403"/>
          </a:xfrm>
        </p:spPr>
        <p:txBody>
          <a:bodyPr>
            <a:noAutofit/>
          </a:bodyPr>
          <a:lstStyle/>
          <a:p>
            <a:r>
              <a:rPr lang="ru-RU" sz="2000" dirty="0" smtClean="0"/>
              <a:t>Дошкольники</a:t>
            </a:r>
            <a:br>
              <a:rPr lang="ru-RU" sz="2000" dirty="0" smtClean="0"/>
            </a:br>
            <a:r>
              <a:rPr lang="ru-RU" sz="2000" dirty="0" smtClean="0"/>
              <a:t>В эмоциональном представлении ребенка содержится:</a:t>
            </a:r>
            <a:br>
              <a:rPr lang="ru-RU" sz="2000" dirty="0" smtClean="0"/>
            </a:br>
            <a:r>
              <a:rPr lang="ru-RU" sz="2000" dirty="0" smtClean="0"/>
              <a:t>- будущий результат,</a:t>
            </a:r>
            <a:br>
              <a:rPr lang="ru-RU" sz="2000" dirty="0" smtClean="0"/>
            </a:br>
            <a:r>
              <a:rPr lang="ru-RU" sz="2000" dirty="0" smtClean="0"/>
              <a:t>- его оценка взрослым</a:t>
            </a:r>
          </a:p>
          <a:p>
            <a:r>
              <a:rPr lang="ru-RU" sz="2000" dirty="0" smtClean="0"/>
              <a:t>Ребенок предвидит отрицательный (положительный результат), неодобрение (одобрение).</a:t>
            </a:r>
            <a:br>
              <a:rPr lang="ru-RU" sz="2000" dirty="0" smtClean="0"/>
            </a:br>
            <a:r>
              <a:rPr lang="ru-RU" sz="2000" dirty="0" smtClean="0"/>
              <a:t>Переживание после оценки взрослого.</a:t>
            </a:r>
            <a:br>
              <a:rPr lang="ru-RU" sz="2000" dirty="0" smtClean="0"/>
            </a:br>
            <a:r>
              <a:rPr lang="ru-RU" sz="2000" dirty="0" smtClean="0"/>
              <a:t>Аффект – первое звено в цепочке развертывающихся событий.</a:t>
            </a:r>
          </a:p>
          <a:p>
            <a:r>
              <a:rPr lang="ru-RU" sz="2000" dirty="0" smtClean="0"/>
              <a:t>Взрослый помогает ребенку создавать нужный положительный образ будущего события.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Эмоциональная неуравновешенность дошкольника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Физическому и речевому развитию ребенка сопутствуют и изменения в эмоциональной сфере. Меняются его взгляды на мир и отношения с окружающими. Способность ребенка сознавать и контролировать свои эмоции возрастает, как понимание поведения, например в тех областях, где важно мнение взрослых по поводу того, что такое «плохое» и «хорошее» поведение. </a:t>
            </a:r>
          </a:p>
          <a:p>
            <a:pPr algn="just">
              <a:buNone/>
            </a:pPr>
            <a:r>
              <a:rPr lang="ru-RU" dirty="0" smtClean="0"/>
              <a:t>		Идеальное отношение взрослого к малышу – это постепенное </a:t>
            </a:r>
            <a:r>
              <a:rPr lang="ru-RU" dirty="0" err="1" smtClean="0"/>
              <a:t>подстраивание</a:t>
            </a:r>
            <a:r>
              <a:rPr lang="ru-RU" dirty="0" smtClean="0"/>
              <a:t> под эмоциональное развитие и становление личности ребенка.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7242048" cy="360040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Возрастные особенности проявления эмоций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052737"/>
            <a:ext cx="3394720" cy="46805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 малышей нередки проявления недовольства в виде слез, истерик и крика.</a:t>
            </a:r>
          </a:p>
          <a:p>
            <a:r>
              <a:rPr lang="ru-RU" dirty="0" smtClean="0"/>
              <a:t>У них бывают хорошие и плохие дни. Ребенок может быть сегодня спокойным и задумчивым либо капризным и хнычущим, а назавтра – </a:t>
            </a:r>
          </a:p>
          <a:p>
            <a:pPr>
              <a:buNone/>
            </a:pPr>
            <a:r>
              <a:rPr lang="ru-RU" dirty="0" smtClean="0"/>
              <a:t>   живым и веселым.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851920" y="1124745"/>
            <a:ext cx="4320480" cy="432048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Чувства дошкольника непроизвольны. Они быстро вспыхивают, ярко выражаются и быстро гаснут. Бурное веселье нередко сменяется слезами. </a:t>
            </a:r>
          </a:p>
          <a:p>
            <a:r>
              <a:rPr lang="ru-RU" dirty="0" smtClean="0"/>
              <a:t>Настроение ребенка во многом зависит от взаимоотношений с взрослыми и сверстниками</a:t>
            </a:r>
            <a:endParaRPr lang="ru-RU" dirty="0"/>
          </a:p>
        </p:txBody>
      </p:sp>
      <p:pic>
        <p:nvPicPr>
          <p:cNvPr id="7" name="Рисунок 6" descr="https://encrypted-tbn3.gstatic.com/images?q=tbn:ANd9GcTDQfj8TzVp9bUbqvN4AHTHUieL6T5hq3e7YhlubjlD8dGieYQ6rw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797152"/>
            <a:ext cx="4392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Условия развития эмоций и чувств дошкольника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Общение ребенка со сверстниками.</a:t>
            </a:r>
          </a:p>
          <a:p>
            <a:r>
              <a:rPr lang="ru-RU" dirty="0" smtClean="0"/>
              <a:t>Специально организованная деятельность  (например, музыкальные занятия), в которой  дети учатся испытывать определенные чувства, связанные с восприятием (например, музыки).</a:t>
            </a:r>
          </a:p>
          <a:p>
            <a:r>
              <a:rPr lang="ru-RU" dirty="0" smtClean="0"/>
              <a:t>Соответствующая возрасту дошкольников  деятельность – игра, насыщенная переживаниями.</a:t>
            </a:r>
          </a:p>
          <a:p>
            <a:r>
              <a:rPr lang="ru-RU" dirty="0" smtClean="0"/>
              <a:t> Совместные трудовые занятия в группе сада и семье (уборка участка, комнаты, подготовка к празднику) развивают эмоциональное единство   дошкольников.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39000" cy="172819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Эмоциональное    воспитание  это </a:t>
            </a:r>
            <a:r>
              <a:rPr lang="ru-RU" sz="2800" dirty="0"/>
              <a:t>воспитание через эмоциональное воздействие: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7715200" cy="3672408"/>
          </a:xfrm>
        </p:spPr>
        <p:txBody>
          <a:bodyPr>
            <a:normAutofit/>
          </a:bodyPr>
          <a:lstStyle/>
          <a:p>
            <a:r>
              <a:rPr lang="ru-RU" dirty="0" smtClean="0"/>
              <a:t>Способствовать осознанию (называть свою эмоцию);</a:t>
            </a:r>
          </a:p>
          <a:p>
            <a:r>
              <a:rPr lang="ru-RU" dirty="0" smtClean="0"/>
              <a:t>Искать причину и объяснять(проговаривать);</a:t>
            </a:r>
          </a:p>
          <a:p>
            <a:r>
              <a:rPr lang="ru-RU" dirty="0" smtClean="0"/>
              <a:t>Оценивать (хорошо-плохо) с разных позиций;</a:t>
            </a:r>
          </a:p>
          <a:p>
            <a:r>
              <a:rPr lang="ru-RU" dirty="0" smtClean="0"/>
              <a:t>Упражнять в сдерживании негативных эмоций и поощрять волевое усилие.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Невозможно и не нужно, полностью оградить ребенка от отрицательных переживаний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Их возникновение в детской деятельности может сыграть и позитивную роль, побуждая к их преодолению.</a:t>
            </a:r>
          </a:p>
          <a:p>
            <a:r>
              <a:rPr lang="ru-RU" dirty="0" smtClean="0"/>
              <a:t> Важна  интенсивность: слишком сильные и часто повторяющиеся отрицательные эмоции приводят к разрушению действий (например, сильный страх мешает ребенку прочитать стихотворение перед публикой), и, становясь устойчивыми, приобретают невротический характер. </a:t>
            </a:r>
          </a:p>
          <a:p>
            <a:r>
              <a:rPr lang="ru-RU" dirty="0" smtClean="0"/>
              <a:t>Положительно подкреплять деятельности дошкольника, вызывать и поддержать у него положительный эмоциональный настрой в процессе деятельности, но помнить, что  изобилие однотипных положительных эмоций рано или поздно вызывает скуку.</a:t>
            </a:r>
          </a:p>
          <a:p>
            <a:r>
              <a:rPr lang="ru-RU" dirty="0" smtClean="0"/>
              <a:t>Ребенку (как и взрослому) необходим динамизм эмоций, их разнообразие, но в рамках оптимальной интенсивности.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Эмоции и чувства плохо поддаются волевой регуляции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Сталкиваясь с нежелательными или неожиданными  детскими эмоциями, чувства ребенка в таких острых ситуациях лучше не оценивать – это повлечет за собой лишь непонимание или негативизм. </a:t>
            </a:r>
          </a:p>
          <a:p>
            <a:r>
              <a:rPr lang="ru-RU" dirty="0" smtClean="0"/>
              <a:t>Нельзя требовать от ребенка не переживать то, что он переживает, чувствует; можно ограничивать лишь форму проявления его негативных эмоций. Нужно опосредованно направлять их, организуя деятельность ребенка.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Для маленького ребенка характерно находиться в «плену эмоций»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Он не может управлять ими. Его чувства быстро возникают и так же быстро исчезают. </a:t>
            </a:r>
          </a:p>
          <a:p>
            <a:r>
              <a:rPr lang="ru-RU" dirty="0" smtClean="0"/>
              <a:t>Главное направление развития эмоциональной сферы у дошкольника – это появление способности управлять чувствами, то есть произвольность поведения. Постепенно чувства становятся более рациональными, подчиняются мышлению, когда ребенок усваивает нормы морали и соотносит с ними свои поступки.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927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нравственного воспитания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Знания детей о моральных нормах (принципах, правилах) и  формирование собственного эмоционального отношения к этим нормам.</a:t>
            </a:r>
          </a:p>
          <a:p>
            <a:r>
              <a:rPr lang="ru-RU" dirty="0" smtClean="0"/>
              <a:t> Развитие эмоциональной регуляции поведения и деятельности является ведущей в дошкольном возрасте.  </a:t>
            </a:r>
            <a:r>
              <a:rPr lang="ru-RU" dirty="0"/>
              <a:t>С</a:t>
            </a:r>
            <a:r>
              <a:rPr lang="ru-RU" dirty="0" smtClean="0"/>
              <a:t>оциальные эмоции играют важнейшую роль в нравственном воспитании детей, воспитании культуры межличностных отношений.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80768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Эмоции - </a:t>
            </a:r>
            <a:r>
              <a:rPr lang="ru-RU" sz="2000" dirty="0" smtClean="0"/>
              <a:t>главный механизм внутренней регуляции психической деятельности и поведения, направленный на удовлетворение актуальных потребностей человека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7239000" cy="461091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Средство, при помощи которого  определяют значимость состояний организма и внешних воздействий.</a:t>
            </a:r>
          </a:p>
          <a:p>
            <a:pPr algn="just"/>
            <a:r>
              <a:rPr lang="ru-RU" dirty="0" smtClean="0"/>
              <a:t>Простейший вид эмоций - </a:t>
            </a:r>
            <a:r>
              <a:rPr lang="ru-RU" i="1" dirty="0" smtClean="0"/>
              <a:t>врожденные переживания,</a:t>
            </a:r>
            <a:r>
              <a:rPr lang="ru-RU" dirty="0" smtClean="0"/>
              <a:t> сопровождающие и окрашивающие в тот или иной знак  </a:t>
            </a:r>
            <a:r>
              <a:rPr lang="ru-RU" i="1" dirty="0" smtClean="0"/>
              <a:t>(положительный или отрицательный</a:t>
            </a:r>
            <a:r>
              <a:rPr lang="ru-RU" dirty="0" smtClean="0"/>
              <a:t>) важнейшие воздействия на человека, воспринимаемые нами в форме ощущений.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20040"/>
            <a:ext cx="5112568" cy="588680"/>
          </a:xfrm>
        </p:spPr>
        <p:txBody>
          <a:bodyPr/>
          <a:lstStyle/>
          <a:p>
            <a:r>
              <a:rPr lang="ru-RU" dirty="0" smtClean="0"/>
              <a:t>Эмоции других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У детей лучше, чем у взрослых, развита интуитивная способность улавливать чужое эмоциональное состояние, поскольку они не придают такого значения словам, как взрослые. </a:t>
            </a:r>
          </a:p>
          <a:p>
            <a:r>
              <a:rPr lang="ru-RU" sz="2000" dirty="0" smtClean="0"/>
              <a:t>Важно развивать у ребенка </a:t>
            </a:r>
            <a:r>
              <a:rPr lang="ru-RU" sz="2000" dirty="0" err="1" smtClean="0"/>
              <a:t>эмпатию</a:t>
            </a:r>
            <a:r>
              <a:rPr lang="ru-RU" sz="2000" dirty="0" smtClean="0"/>
              <a:t>, сострадание, сопереживание и умения проявлять адекватные реакции на чужие эмоции.</a:t>
            </a:r>
          </a:p>
          <a:p>
            <a:r>
              <a:rPr lang="ru-RU" sz="2000" dirty="0" smtClean="0"/>
              <a:t> Ребенку нужен опыт совместного проживания своих эмоций и эмоций партнера по общению при различных по характеру эмоциональных воздействиях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https://encrypted-tbn2.gstatic.com/images?q=tbn:ANd9GcTM9jS9hB7Cn2mdMRpfntCougBMGH4DwUecpngsWgZC0rvMRbkS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50" y="4365104"/>
            <a:ext cx="482952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Проблемы эмоционального развития дошкольников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Эмоциональные расстройства: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Нарушения поведения в эмоционально-волевой сфере:</a:t>
            </a:r>
          </a:p>
          <a:p>
            <a:pPr marL="514350" indent="-514350">
              <a:buNone/>
            </a:pPr>
            <a:r>
              <a:rPr lang="ru-RU" dirty="0" smtClean="0"/>
              <a:t>     негативизм, реакция отказа, </a:t>
            </a:r>
            <a:r>
              <a:rPr lang="ru-RU" dirty="0" err="1" smtClean="0"/>
              <a:t>демонстративность</a:t>
            </a:r>
            <a:r>
              <a:rPr lang="ru-RU" dirty="0" smtClean="0"/>
              <a:t>, агрессивность, конфликтность, обидчивость, несерьезность, эмоциональная отгороженность, избегание умственных или физических усилий, нерешительность, инстинктивная тревога и страхи.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Эмоциональные расстройства: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2.Нарушения поведения, связанные с нарушениями в познавательной сфере:</a:t>
            </a:r>
          </a:p>
          <a:p>
            <a:pPr>
              <a:buNone/>
            </a:pPr>
            <a:r>
              <a:rPr lang="ru-RU" dirty="0" smtClean="0"/>
              <a:t>	нарушение регуляции действий по простой и сложной словесной инструкции; сниженная активность умственных усилий; снижение внимания; избегание умственных усилий.</a:t>
            </a:r>
          </a:p>
          <a:p>
            <a:pPr>
              <a:buNone/>
            </a:pPr>
            <a:r>
              <a:rPr lang="ru-RU" dirty="0" smtClean="0"/>
              <a:t>3.Нарушения поведения, связанные с </a:t>
            </a:r>
            <a:r>
              <a:rPr lang="ru-RU" dirty="0" err="1" smtClean="0"/>
              <a:t>несформированностью</a:t>
            </a:r>
            <a:r>
              <a:rPr lang="ru-RU" dirty="0" smtClean="0"/>
              <a:t> психомоторной сферы: двигательная расторможенность (суетливость, импульсивность); речевая расторможенность (повышенный темп речи или сила голоса); психомоторная заторможенность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Эмоциональные расстройства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4. Нарушения поведения, связанные с нарушениями в мотивационной, познавательной, психомоторной сферах одновременно:</a:t>
            </a:r>
          </a:p>
          <a:p>
            <a:pPr>
              <a:buNone/>
            </a:pPr>
            <a:r>
              <a:rPr lang="ru-RU" dirty="0" smtClean="0"/>
              <a:t>Общая дезорганизация; неуправляемость; непредсказуемость поведения ребенка; повышенная истощаемость.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s://encrypted-tbn3.gstatic.com/images?q=tbn:ANd9GcQIrGsvHCM2Cxp30u669znbPbeYfyrohmlGs2j5UrG8_iTBQoJI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365104"/>
            <a:ext cx="468052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4" y="188640"/>
            <a:ext cx="5544616" cy="108012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Смените негативные установки  на позитивные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3826768" cy="4857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Негативные </a:t>
            </a:r>
            <a:r>
              <a:rPr lang="ru-RU" sz="1600" dirty="0" smtClean="0"/>
              <a:t>установки</a:t>
            </a:r>
            <a:endParaRPr lang="ru-RU" sz="1600" dirty="0"/>
          </a:p>
          <a:p>
            <a:r>
              <a:rPr lang="ru-RU" sz="1600" dirty="0"/>
              <a:t>Сильные люди не плачут.</a:t>
            </a:r>
          </a:p>
          <a:p>
            <a:r>
              <a:rPr lang="ru-RU" sz="1600" dirty="0"/>
              <a:t>Думай только о себе, не жалей никого.</a:t>
            </a:r>
          </a:p>
          <a:p>
            <a:r>
              <a:rPr lang="ru-RU" sz="1600" dirty="0"/>
              <a:t>Ты всегда, как твой (я) папа (мама).</a:t>
            </a:r>
          </a:p>
          <a:p>
            <a:r>
              <a:rPr lang="ru-RU" sz="1600" dirty="0"/>
              <a:t>Дурачок ты мой!</a:t>
            </a:r>
          </a:p>
          <a:p>
            <a:r>
              <a:rPr lang="ru-RU" sz="1600" dirty="0"/>
              <a:t>Уж лучше б тебя вообще не было на свете!</a:t>
            </a:r>
          </a:p>
          <a:p>
            <a:r>
              <a:rPr lang="ru-RU" sz="1600" dirty="0"/>
              <a:t>Вот и будешь по жизни мыкаться, как твой папа (мама)…</a:t>
            </a:r>
          </a:p>
          <a:p>
            <a:r>
              <a:rPr lang="ru-RU" sz="1600" dirty="0"/>
              <a:t>Не будешь слушаться – заболеешь.</a:t>
            </a:r>
          </a:p>
          <a:p>
            <a:r>
              <a:rPr lang="ru-RU" sz="1600" dirty="0"/>
              <a:t>Яблоко от яблони недалеко падает.</a:t>
            </a:r>
          </a:p>
          <a:p>
            <a:r>
              <a:rPr lang="ru-RU" sz="1600" dirty="0"/>
              <a:t>Сколько сил мы тебе отдали, а ты…</a:t>
            </a:r>
          </a:p>
          <a:p>
            <a:r>
              <a:rPr lang="ru-RU" sz="1600" dirty="0"/>
              <a:t>Не твоего ума дело…</a:t>
            </a:r>
          </a:p>
          <a:p>
            <a:r>
              <a:rPr lang="ru-RU" sz="1600" dirty="0"/>
              <a:t>Бог тебя накажет!</a:t>
            </a:r>
            <a:endParaRPr lang="ru-RU" sz="1600" dirty="0">
              <a:effectLst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4499992" y="1268760"/>
            <a:ext cx="3199256" cy="485740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 Позитивные </a:t>
            </a:r>
            <a:r>
              <a:rPr lang="ru-RU" dirty="0"/>
              <a:t>установки</a:t>
            </a:r>
          </a:p>
          <a:p>
            <a:r>
              <a:rPr lang="ru-RU" dirty="0"/>
              <a:t>Исправьтесь:</a:t>
            </a:r>
          </a:p>
          <a:p>
            <a:r>
              <a:rPr lang="ru-RU" dirty="0"/>
              <a:t>Поплачь – легче будет.</a:t>
            </a:r>
          </a:p>
          <a:p>
            <a:r>
              <a:rPr lang="ru-RU" dirty="0"/>
              <a:t>Сколько отдашь – столько и получишь.</a:t>
            </a:r>
          </a:p>
          <a:p>
            <a:r>
              <a:rPr lang="ru-RU" dirty="0"/>
              <a:t>Какая мама умница! Какой папа молодец! Они самые хорошие!</a:t>
            </a:r>
          </a:p>
          <a:p>
            <a:r>
              <a:rPr lang="ru-RU" dirty="0"/>
              <a:t>В тебе все прекрасно…</a:t>
            </a:r>
          </a:p>
          <a:p>
            <a:r>
              <a:rPr lang="ru-RU" dirty="0"/>
              <a:t>Какое счастье, что ты у меня есть…!</a:t>
            </a:r>
          </a:p>
          <a:p>
            <a:r>
              <a:rPr lang="ru-RU" dirty="0"/>
              <a:t>Каждый сам выбирает свой путь!</a:t>
            </a:r>
          </a:p>
          <a:p>
            <a:r>
              <a:rPr lang="ru-RU" dirty="0"/>
              <a:t>Ты всегда будешь у меня самый здоровый!</a:t>
            </a:r>
          </a:p>
          <a:p>
            <a:r>
              <a:rPr lang="ru-RU" dirty="0"/>
              <a:t>Что посеешь, то и пожнешь.</a:t>
            </a:r>
          </a:p>
          <a:p>
            <a:r>
              <a:rPr lang="ru-RU" dirty="0"/>
              <a:t>Мы любим, понимаем, надеемся на тебя.</a:t>
            </a:r>
          </a:p>
          <a:p>
            <a:r>
              <a:rPr lang="ru-RU" dirty="0"/>
              <a:t>Твое мнение всем интересно!</a:t>
            </a:r>
          </a:p>
          <a:p>
            <a:r>
              <a:rPr lang="ru-RU" dirty="0"/>
              <a:t>Бог любит тебя!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5499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320040"/>
            <a:ext cx="5256584" cy="8047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Замените слова, обращенные к ребенку…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Вместо: </a:t>
            </a:r>
          </a:p>
          <a:p>
            <a:r>
              <a:rPr lang="ru-RU" dirty="0" smtClean="0"/>
              <a:t>Я </a:t>
            </a:r>
            <a:r>
              <a:rPr lang="ru-RU" dirty="0"/>
              <a:t>сейчас занят(а).</a:t>
            </a:r>
          </a:p>
          <a:p>
            <a:r>
              <a:rPr lang="ru-RU" dirty="0"/>
              <a:t>Посмотри, что ты натворил!</a:t>
            </a:r>
          </a:p>
          <a:p>
            <a:r>
              <a:rPr lang="ru-RU" dirty="0"/>
              <a:t>Это надо делать не так…</a:t>
            </a:r>
          </a:p>
          <a:p>
            <a:r>
              <a:rPr lang="ru-RU" dirty="0"/>
              <a:t>Неправильно!</a:t>
            </a:r>
          </a:p>
          <a:p>
            <a:r>
              <a:rPr lang="ru-RU" dirty="0"/>
              <a:t>Когда же ты научишься?</a:t>
            </a:r>
          </a:p>
          <a:p>
            <a:r>
              <a:rPr lang="ru-RU" dirty="0"/>
              <a:t>Сколько раз я тебе говорила?</a:t>
            </a:r>
          </a:p>
          <a:p>
            <a:r>
              <a:rPr lang="ru-RU" dirty="0"/>
              <a:t>Нет! Я не могу!</a:t>
            </a:r>
          </a:p>
          <a:p>
            <a:r>
              <a:rPr lang="ru-RU" dirty="0"/>
              <a:t>Ты сведешь меня с ума!</a:t>
            </a:r>
          </a:p>
          <a:p>
            <a:r>
              <a:rPr lang="ru-RU" dirty="0"/>
              <a:t>Что бы ты без меня делал?</a:t>
            </a:r>
          </a:p>
          <a:p>
            <a:r>
              <a:rPr lang="ru-RU" dirty="0"/>
              <a:t>Вечно ты во все лезешь!</a:t>
            </a:r>
          </a:p>
          <a:p>
            <a:r>
              <a:rPr lang="ru-RU" dirty="0"/>
              <a:t>Уйди от меня!</a:t>
            </a:r>
          </a:p>
          <a:p>
            <a:r>
              <a:rPr lang="ru-RU" dirty="0"/>
              <a:t>Встань в угол!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Говорите чаще:</a:t>
            </a:r>
          </a:p>
          <a:p>
            <a:r>
              <a:rPr lang="ru-RU" dirty="0" smtClean="0"/>
              <a:t>Ты </a:t>
            </a:r>
            <a:r>
              <a:rPr lang="ru-RU" dirty="0"/>
              <a:t>самый любимый!</a:t>
            </a:r>
          </a:p>
          <a:p>
            <a:r>
              <a:rPr lang="ru-RU" dirty="0"/>
              <a:t>Ты очень много можешь!</a:t>
            </a:r>
          </a:p>
          <a:p>
            <a:r>
              <a:rPr lang="ru-RU" dirty="0"/>
              <a:t>Спасибо!</a:t>
            </a:r>
          </a:p>
          <a:p>
            <a:r>
              <a:rPr lang="ru-RU" dirty="0"/>
              <a:t>Что бы мы без тебя делали?</a:t>
            </a:r>
          </a:p>
          <a:p>
            <a:r>
              <a:rPr lang="ru-RU" dirty="0"/>
              <a:t>Иди ко мне!</a:t>
            </a:r>
          </a:p>
          <a:p>
            <a:r>
              <a:rPr lang="ru-RU" dirty="0"/>
              <a:t>Садись с нами!</a:t>
            </a:r>
          </a:p>
          <a:p>
            <a:r>
              <a:rPr lang="ru-RU" dirty="0"/>
              <a:t>Я помогу тебе.</a:t>
            </a:r>
          </a:p>
          <a:p>
            <a:r>
              <a:rPr lang="ru-RU" dirty="0"/>
              <a:t>Я радуюсь твоим успехам!</a:t>
            </a:r>
          </a:p>
          <a:p>
            <a:r>
              <a:rPr lang="ru-RU" dirty="0"/>
              <a:t>Что бы ни случилось, твой дом – твоя крепость.</a:t>
            </a:r>
          </a:p>
          <a:p>
            <a:r>
              <a:rPr lang="ru-RU" dirty="0"/>
              <a:t>Расскажи мне, что с тобой…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187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ru-RU" dirty="0" smtClean="0"/>
              <a:t>О роли эмоций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/>
          </a:bodyPr>
          <a:lstStyle/>
          <a:p>
            <a:r>
              <a:rPr lang="ru-RU" dirty="0" smtClean="0"/>
              <a:t>«Эмоции </a:t>
            </a:r>
            <a:r>
              <a:rPr lang="ru-RU" dirty="0" err="1" smtClean="0"/>
              <a:t>энергетизируют</a:t>
            </a:r>
            <a:r>
              <a:rPr lang="ru-RU" dirty="0" smtClean="0"/>
              <a:t> и организуют восприятие, мышление и действие»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</a:t>
            </a:r>
            <a:r>
              <a:rPr lang="ru-RU" dirty="0" smtClean="0"/>
              <a:t>К</a:t>
            </a:r>
            <a:r>
              <a:rPr lang="ru-RU" dirty="0" smtClean="0"/>
              <a:t>. </a:t>
            </a:r>
            <a:r>
              <a:rPr lang="ru-RU" dirty="0" err="1" smtClean="0"/>
              <a:t>Изард</a:t>
            </a:r>
            <a:endParaRPr lang="ru-RU" dirty="0" smtClean="0"/>
          </a:p>
          <a:p>
            <a:r>
              <a:rPr lang="ru-RU" dirty="0" smtClean="0"/>
              <a:t>К. Д. Ушинский:  «…Воспитание, не придавая абсолютного значения чувствам ребенка, тем не менее в направлении их должно видеть свою главную задачу» </a:t>
            </a:r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dirty="0" smtClean="0"/>
              <a:t>Но </a:t>
            </a:r>
            <a:r>
              <a:rPr lang="ru-RU" dirty="0"/>
              <a:t>можно не только талантливо мыслить, но и талантливо чувствовать»  </a:t>
            </a:r>
            <a:r>
              <a:rPr lang="ru-RU" dirty="0" smtClean="0"/>
              <a:t>							Л.С. Выготский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ru-RU" dirty="0" smtClean="0"/>
              <a:t>Эмоции и обучение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/>
          <a:lstStyle/>
          <a:p>
            <a:r>
              <a:rPr lang="ru-RU" dirty="0" smtClean="0"/>
              <a:t>С. Л. Рубинштейн (1946) «Эффективность включения обучаемого в работу определяется не только тем, что стоящие задачи ему понятны, но и тем, как они внутренне приняты им, т. е. какой они нашли «отклик и опорную точку в его переживании. Таким образом, эмоции, включаясь в познавательную деятельность, становятся ее регулятором».</a:t>
            </a:r>
            <a:endParaRPr lang="ru-RU" dirty="0"/>
          </a:p>
        </p:txBody>
      </p:sp>
      <p:pic>
        <p:nvPicPr>
          <p:cNvPr id="4" name="Рисунок 3" descr="https://encrypted-tbn1.gstatic.com/images?q=tbn:ANd9GcRnZroS6fbfk0jAE32BT61woBjhIdRzdFfCm6O30nEaKO-hoK2u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509120"/>
            <a:ext cx="259228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Ситуативные эмоции -кратковременные переживания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Связаны с удовлетворением или неудовлетворением потребностей человека и с вероятностью их удовлетворения</a:t>
            </a:r>
          </a:p>
          <a:p>
            <a:r>
              <a:rPr lang="ru-RU" dirty="0" smtClean="0"/>
              <a:t>Потребность --- осознание потребности ----переживание (эмоция)----предвосхищение (вероятность) ----- удовлетворение(+)  или неудовлетворение (-)</a:t>
            </a:r>
          </a:p>
          <a:p>
            <a:r>
              <a:rPr lang="ru-RU" dirty="0" smtClean="0"/>
              <a:t>Бывают </a:t>
            </a:r>
            <a:r>
              <a:rPr lang="ru-RU" i="1" dirty="0" err="1" smtClean="0"/>
              <a:t>стенические</a:t>
            </a:r>
            <a:r>
              <a:rPr lang="ru-RU" dirty="0" smtClean="0"/>
              <a:t> (повышают активность) и </a:t>
            </a:r>
            <a:r>
              <a:rPr lang="ru-RU" i="1" dirty="0" smtClean="0"/>
              <a:t>астенические</a:t>
            </a:r>
            <a:r>
              <a:rPr lang="ru-RU" dirty="0" smtClean="0"/>
              <a:t> (уменьшают активность), </a:t>
            </a:r>
            <a:r>
              <a:rPr lang="ru-RU" i="1" dirty="0" smtClean="0"/>
              <a:t>положительные </a:t>
            </a:r>
            <a:r>
              <a:rPr lang="ru-RU" dirty="0" smtClean="0"/>
              <a:t>и </a:t>
            </a:r>
            <a:r>
              <a:rPr lang="ru-RU" i="1" dirty="0" smtClean="0"/>
              <a:t>отрицательные</a:t>
            </a:r>
            <a:endParaRPr lang="ru-RU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Эмоции как процесс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571184" cy="55470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  3 основных компонента эмоционального процесса:</a:t>
            </a:r>
          </a:p>
          <a:p>
            <a:r>
              <a:rPr lang="ru-RU" dirty="0" smtClean="0"/>
              <a:t>эмоциональное возбуждение(мобилизация организма)</a:t>
            </a:r>
          </a:p>
          <a:p>
            <a:r>
              <a:rPr lang="ru-RU" dirty="0" smtClean="0"/>
              <a:t>знак эмоции(+ полезно; - вредно, негативно)- поддержка или приостановление</a:t>
            </a:r>
          </a:p>
          <a:p>
            <a:pPr>
              <a:buNone/>
            </a:pPr>
            <a:r>
              <a:rPr lang="ru-RU" dirty="0" smtClean="0"/>
              <a:t>   (торможение) процесса</a:t>
            </a:r>
          </a:p>
          <a:p>
            <a:r>
              <a:rPr lang="ru-RU" dirty="0" smtClean="0"/>
              <a:t>Сила и характер эмоционального возбуждения</a:t>
            </a:r>
            <a:endParaRPr lang="ru-RU" dirty="0"/>
          </a:p>
        </p:txBody>
      </p:sp>
      <p:pic>
        <p:nvPicPr>
          <p:cNvPr id="4" name="Рисунок 3" descr="https://encrypted-tbn3.gstatic.com/images?q=tbn:ANd9GcRDDKD0Tk2XQv9iHhvQGrUWOIZXX8J2Hs8TqwWXcbklf00O1_ms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284984"/>
            <a:ext cx="187220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Классификация эмоций по К. </a:t>
            </a:r>
            <a:r>
              <a:rPr lang="ru-RU" sz="2800" dirty="0" err="1" smtClean="0"/>
              <a:t>Изард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основные (фундаментальные) эмоции: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9592" y="1772815"/>
          <a:ext cx="6720408" cy="2952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3336032"/>
              </a:tblGrid>
              <a:tr h="590466"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Интерес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отвращение</a:t>
                      </a:r>
                      <a:endParaRPr lang="ru-RU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ru-RU" dirty="0" smtClean="0"/>
                        <a:t>радость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презрение</a:t>
                      </a:r>
                      <a:endParaRPr lang="ru-RU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ru-RU" dirty="0" smtClean="0"/>
                        <a:t>удивление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страх</a:t>
                      </a:r>
                      <a:endParaRPr lang="ru-RU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ru-RU" dirty="0" smtClean="0"/>
                        <a:t>горе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стыд</a:t>
                      </a:r>
                      <a:endParaRPr lang="ru-RU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ru-RU" dirty="0" smtClean="0"/>
                        <a:t>гнев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вина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239000" cy="98636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Особенности внешнего проявления эмоциональных состояний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Мимика (выразительные движения мышц лица)</a:t>
            </a:r>
          </a:p>
          <a:p>
            <a:r>
              <a:rPr lang="ru-RU" dirty="0" smtClean="0"/>
              <a:t>Пантомимика (выразительные движения всего тела)</a:t>
            </a:r>
          </a:p>
          <a:p>
            <a:r>
              <a:rPr lang="ru-RU" dirty="0" smtClean="0"/>
              <a:t>Вокальная мимика (выражение эмоций в интонации, тембре, ритме, вибрации голоса)</a:t>
            </a:r>
            <a:endParaRPr lang="ru-RU" dirty="0"/>
          </a:p>
        </p:txBody>
      </p:sp>
      <p:pic>
        <p:nvPicPr>
          <p:cNvPr id="7" name="Рисунок 6" descr="https://encrypted-tbn2.gstatic.com/images?q=tbn:ANd9GcTBdEv-wCHSf-TEJJUOxEIhNfUwgBp7DH782MHqQqBjqR5xPPMe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509120"/>
            <a:ext cx="70567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проявления эмоций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Малыши (до 3-х лет):</a:t>
            </a:r>
          </a:p>
          <a:p>
            <a:r>
              <a:rPr lang="ru-RU" dirty="0" smtClean="0"/>
              <a:t>Восприятие аффективно окрашено.</a:t>
            </a:r>
          </a:p>
          <a:p>
            <a:r>
              <a:rPr lang="ru-RU" dirty="0" smtClean="0"/>
              <a:t>Эмоциональность обусловлена конкретной ситуацией:</a:t>
            </a:r>
            <a:br>
              <a:rPr lang="ru-RU" dirty="0" smtClean="0"/>
            </a:br>
            <a:r>
              <a:rPr lang="ru-RU" dirty="0" smtClean="0"/>
              <a:t>- Может ли получить предмет?</a:t>
            </a:r>
            <a:br>
              <a:rPr lang="ru-RU" dirty="0" smtClean="0"/>
            </a:br>
            <a:r>
              <a:rPr lang="ru-RU" dirty="0" smtClean="0"/>
              <a:t>- Успешно ли действует с игрушкой?</a:t>
            </a:r>
            <a:br>
              <a:rPr lang="ru-RU" dirty="0" smtClean="0"/>
            </a:br>
            <a:r>
              <a:rPr lang="ru-RU" dirty="0" smtClean="0"/>
              <a:t>- Помогает ли ему взрослый?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  Дошкольники(3-7 лет):</a:t>
            </a:r>
          </a:p>
          <a:p>
            <a:r>
              <a:rPr lang="ru-RU" dirty="0" smtClean="0"/>
              <a:t>Более спокойный эмоциональный фон восприятия.</a:t>
            </a:r>
          </a:p>
          <a:p>
            <a:r>
              <a:rPr lang="ru-RU" dirty="0" smtClean="0"/>
              <a:t>Эмоциональность обусловлена развивающимися представлениями:</a:t>
            </a:r>
            <a:br>
              <a:rPr lang="ru-RU" dirty="0" smtClean="0"/>
            </a:br>
            <a:r>
              <a:rPr lang="ru-RU" dirty="0" smtClean="0"/>
              <a:t>- Желание</a:t>
            </a:r>
            <a:br>
              <a:rPr lang="ru-RU" dirty="0" smtClean="0"/>
            </a:br>
            <a:r>
              <a:rPr lang="ru-RU" dirty="0" smtClean="0"/>
              <a:t>- Представления</a:t>
            </a:r>
            <a:br>
              <a:rPr lang="ru-RU" dirty="0" smtClean="0"/>
            </a:br>
            <a:r>
              <a:rPr lang="ru-RU" dirty="0" smtClean="0"/>
              <a:t>- Действие</a:t>
            </a:r>
            <a:br>
              <a:rPr lang="ru-RU" dirty="0" smtClean="0"/>
            </a:br>
            <a:r>
              <a:rPr lang="ru-RU" dirty="0" smtClean="0"/>
              <a:t>- Эмоции</a:t>
            </a:r>
            <a:br>
              <a:rPr lang="ru-RU" dirty="0" smtClean="0"/>
            </a:br>
            <a:r>
              <a:rPr lang="ru-RU" dirty="0" smtClean="0"/>
              <a:t>Эмоциональные процессы более управляемы.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320</TotalTime>
  <Words>1353</Words>
  <Application>Microsoft Office PowerPoint</Application>
  <PresentationFormat>Экран (4:3)</PresentationFormat>
  <Paragraphs>156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Изящная</vt:lpstr>
      <vt:lpstr>Эмоциональное развитие детей дошкольного возраста</vt:lpstr>
      <vt:lpstr>Эмоции - главный механизм внутренней регуляции психической деятельности и поведения, направленный на удовлетворение актуальных потребностей человека</vt:lpstr>
      <vt:lpstr>О роли эмоций</vt:lpstr>
      <vt:lpstr>Эмоции и обучение</vt:lpstr>
      <vt:lpstr>Ситуативные эмоции -кратковременные переживания</vt:lpstr>
      <vt:lpstr>Эмоции как процесс</vt:lpstr>
      <vt:lpstr>Классификация эмоций по К. Изард</vt:lpstr>
      <vt:lpstr>Особенности внешнего проявления эмоциональных состояний</vt:lpstr>
      <vt:lpstr>Особенности проявления эмоций</vt:lpstr>
      <vt:lpstr>Аффективность (лат. affectus ) –  страсть, волнение</vt:lpstr>
      <vt:lpstr>В общей структуре поведения ребенка меняется функциональное место аффекта</vt:lpstr>
      <vt:lpstr>Эмоциональная неуравновешенность дошкольника</vt:lpstr>
      <vt:lpstr>Возрастные особенности проявления эмоций</vt:lpstr>
      <vt:lpstr>Условия развития эмоций и чувств дошкольника</vt:lpstr>
      <vt:lpstr>Эмоциональное    воспитание  это воспитание через эмоциональное воздействие: </vt:lpstr>
      <vt:lpstr>Невозможно и не нужно, полностью оградить ребенка от отрицательных переживаний</vt:lpstr>
      <vt:lpstr>Эмоции и чувства плохо поддаются волевой регуляции</vt:lpstr>
      <vt:lpstr>Для маленького ребенка характерно находиться в «плену эмоций»</vt:lpstr>
      <vt:lpstr>Особенности нравственного воспитания</vt:lpstr>
      <vt:lpstr>Эмоции других</vt:lpstr>
      <vt:lpstr>Проблемы эмоционального развития дошкольников</vt:lpstr>
      <vt:lpstr>Эмоциональные расстройства:</vt:lpstr>
      <vt:lpstr>Эмоциональные расстройства</vt:lpstr>
      <vt:lpstr>Смените негативные установки  на позитивные</vt:lpstr>
      <vt:lpstr>Замените слова, обращенные к ребенку…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Эмоциональное развитие детей дошкольного возраста</dc:title>
  <cp:lastModifiedBy>PC</cp:lastModifiedBy>
  <cp:revision>39</cp:revision>
  <dcterms:modified xsi:type="dcterms:W3CDTF">2017-01-24T20:45:17Z</dcterms:modified>
</cp:coreProperties>
</file>