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57" r:id="rId3"/>
    <p:sldId id="264" r:id="rId4"/>
    <p:sldId id="259" r:id="rId5"/>
    <p:sldId id="260" r:id="rId6"/>
    <p:sldId id="262" r:id="rId7"/>
    <p:sldId id="261" r:id="rId8"/>
    <p:sldId id="258" r:id="rId9"/>
    <p:sldId id="263" r:id="rId10"/>
    <p:sldId id="265" r:id="rId11"/>
    <p:sldId id="276" r:id="rId12"/>
    <p:sldId id="277" r:id="rId13"/>
    <p:sldId id="267" r:id="rId14"/>
    <p:sldId id="266" r:id="rId15"/>
    <p:sldId id="268" r:id="rId16"/>
    <p:sldId id="270" r:id="rId17"/>
    <p:sldId id="269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2ED7C-933D-4A33-9D74-839FCA4485F8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67D5F-9D0C-478C-A562-9655B51428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1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67D5F-9D0C-478C-A562-9655B51428B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url?sa=i&amp;rct=j&amp;q=&amp;esrc=s&amp;frm=1&amp;source=images&amp;cd=&amp;cad=rja&amp;uact=8&amp;ved=0CAcQjRw&amp;url=http://festival.1september.ru/articles/583337/&amp;ei=9Ht9VOGCNav4ywPz14DYBg&amp;bvm=bv.80642063,d.bGQ&amp;psig=AFQjCNFu15x87xKBUTNPY-muv1Le4f1DOQ&amp;ust=141759582800115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imgres?imgurl=http://adalin.mospsy.ru/img/razv2_49.jpg&amp;imgrefurl=http://adalin.mospsy.ru/l_01a_00/l_01a031.shtml&amp;h=237&amp;w=487&amp;tbnid=ws8o1YoNVxI2BM:&amp;zoom=1&amp;docid=uTJ00u_BO8AY4M&amp;hl=ru&amp;ei=uE1bVKXlCMLeOJv9gLgP&amp;tbm=isch&amp;ved=0CEwQMygmMCY&amp;iact=rc&amp;uact=3&amp;dur=1249&amp;page=2&amp;start=25&amp;ndsp=2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ru/url?sa=i&amp;rct=j&amp;q=&amp;esrc=s&amp;frm=1&amp;source=images&amp;cd=&amp;cad=rja&amp;uact=8&amp;ved=0CAcQjRw&amp;url=http://mirdoshkolnikov.ru/o-detyach/igri-dlya-doshkolnikov/item/120-syughetno-rolevaya-igra-rol-naydetsya-kagdomu.html&amp;ei=OHt9VOzQHILXyQOJo4LIDw&amp;bvm=bv.80642063,d.bGQ&amp;psig=AFQjCNFu15x87xKBUTNPY-muv1Le4f1DOQ&amp;ust=141759582800115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556792"/>
            <a:ext cx="6172200" cy="115212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Детский эгоцентризм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390456" cy="1371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Подготовила:</a:t>
            </a:r>
          </a:p>
          <a:p>
            <a:r>
              <a:rPr lang="ru-RU" sz="2000" dirty="0" smtClean="0"/>
              <a:t> педагог-психолог МБДОУ № 14 п.Тельмана </a:t>
            </a:r>
          </a:p>
          <a:p>
            <a:r>
              <a:rPr lang="ru-RU" sz="2000" dirty="0" err="1" smtClean="0"/>
              <a:t>Тимашова</a:t>
            </a:r>
            <a:r>
              <a:rPr lang="ru-RU" sz="2000" dirty="0" smtClean="0"/>
              <a:t> Людмила Викторовна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В нормальных условиях детский эгоцентризм изживается к 10–12 годам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/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 бывает, что родители сами замедляют этот естественный процесс. Столкнувшись в молодости со многими жизненными трудностями, такие родители стремятся оградить от них собственных детей, спешат удовлетворить любые их запросы. </a:t>
            </a:r>
          </a:p>
          <a:p>
            <a:pPr algn="just"/>
            <a:r>
              <a:rPr lang="ru-RU" dirty="0" smtClean="0"/>
              <a:t>Так формируется потребительская жизненная позиция, а окружающие люди начинают восприниматься растущим ребенком только как источники благ либо как нежелательные препятствия.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Виды и операции мышления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Наглядно-действенное</a:t>
            </a:r>
          </a:p>
          <a:p>
            <a:r>
              <a:rPr lang="ru-RU" dirty="0" smtClean="0"/>
              <a:t>Наглядно-образное </a:t>
            </a:r>
          </a:p>
          <a:p>
            <a:r>
              <a:rPr lang="ru-RU" dirty="0" smtClean="0"/>
              <a:t>Словесно-логическое</a:t>
            </a:r>
          </a:p>
          <a:p>
            <a:endParaRPr lang="ru-RU" dirty="0" smtClean="0"/>
          </a:p>
          <a:p>
            <a:r>
              <a:rPr lang="ru-RU" dirty="0" smtClean="0"/>
              <a:t>Анализ</a:t>
            </a:r>
          </a:p>
          <a:p>
            <a:r>
              <a:rPr lang="ru-RU" dirty="0" smtClean="0"/>
              <a:t>Синтез</a:t>
            </a:r>
          </a:p>
          <a:p>
            <a:r>
              <a:rPr lang="ru-RU" dirty="0" smtClean="0"/>
              <a:t>Сравнение</a:t>
            </a:r>
          </a:p>
          <a:p>
            <a:r>
              <a:rPr lang="ru-RU" dirty="0" smtClean="0"/>
              <a:t>Обобщение</a:t>
            </a:r>
          </a:p>
          <a:p>
            <a:r>
              <a:rPr lang="ru-RU" smtClean="0"/>
              <a:t>Классификация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encrypted-tbn0.gstatic.com/images?q=tbn:ANd9GcRjlTG37bjwzAyDL9nJGlx2Gl1nwPhQgJxBNppYb2UeR38wW7UdH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924944"/>
            <a:ext cx="424847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</a:t>
            </a:r>
            <a:r>
              <a:rPr lang="ru-RU" dirty="0" smtClean="0"/>
              <a:t>Пиаже на диагностику эгоцентризма мышления у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AutoNum type="arabicPeriod"/>
            </a:pPr>
            <a:r>
              <a:rPr lang="ru-RU" dirty="0" smtClean="0"/>
              <a:t>Перед ребенком 2 одинаковых бутылочки, в которых одинаковый уровень жидкости. Взрослый просит ребенка убедиться, что воды в них одинаково, после чего из одной бутылочки всю воду переливает в блюдечко. Спрашивают ребенка: « А теперь где воды больше?»</a:t>
            </a:r>
          </a:p>
          <a:p>
            <a:pPr marL="457200" indent="-457200" algn="just">
              <a:buNone/>
            </a:pPr>
            <a:r>
              <a:rPr lang="ru-RU" dirty="0" smtClean="0"/>
              <a:t>2. Перед ребенком 2 одинаковых пластилиновых шарика. Из одного шарика делают колбаску и спрашивают: « А теперь где пластилина больше?»</a:t>
            </a:r>
          </a:p>
          <a:p>
            <a:pPr marL="457200" indent="-457200" algn="just">
              <a:buNone/>
            </a:pPr>
            <a:r>
              <a:rPr lang="ru-RU" dirty="0" smtClean="0"/>
              <a:t>3. Перед ребенком 2 ряда пуговиц, количество пуговиц в обоих рядах одинаково. Один из них сдвигают или раздвигают и спрашивают: «В каком ряду пуговиц больше?».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Способы диагностики  и  развития детского мышления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6" name="Содержимое 5" descr="http://do.gendocs.ru/pars_docs/tw_refs/102/101180/101180_html_m541ef385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763284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нахождение закономерностей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4" name="Содержимое 3" descr="http://do.gendocs.ru/pars_docs/tw_refs/102/101180/101180_html_5b91549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835292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Найдите 10 отличий и подумайте, на котором из рисунков шнурок прикреплен к игрушке?</a:t>
            </a:r>
            <a:endParaRPr lang="ru-RU" dirty="0"/>
          </a:p>
        </p:txBody>
      </p:sp>
      <p:pic>
        <p:nvPicPr>
          <p:cNvPr id="4" name="Содержимое 3" descr="https://encrypted-tbn0.gstatic.com/images?q=tbn:ANd9GcTYSlF6haPOXsYD2nqZm21ivAVb74XHECh-seKs57XM2BBmERPRTg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84784"/>
            <a:ext cx="720079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8689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/>
                </a:solidFill>
              </a:rPr>
              <a:t>Задания на установление логических связей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do.gendocs.ru/pars_docs/tw_refs/102/101180/101180_html_m78d9e4aa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604867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Составим вместе рассказ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http://do.gendocs.ru/pars_docs/tw_refs/102/101180/101180_html_m3bc28f4f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836712"/>
            <a:ext cx="6696744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5760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Сравни и подбери.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do.gendocs.ru/pars_docs/tw_refs/102/101180/101180_html_58a2403e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28092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chemeClr val="accent3"/>
                </a:solidFill>
              </a:rPr>
              <a:t>Задания на нахождение предметов, объединенных каким-то общим признаком (обобщение и классификация)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do.gendocs.ru/pars_docs/tw_refs/102/101180/101180_html_3c987aea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12068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24482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3"/>
                </a:solidFill>
              </a:rPr>
              <a:t>ЭГОЦЕНТРИЗМ</a:t>
            </a:r>
            <a:r>
              <a:rPr lang="ru-RU" sz="2000" dirty="0" smtClean="0">
                <a:solidFill>
                  <a:schemeClr val="accent3"/>
                </a:solidFill>
              </a:rPr>
              <a:t> </a:t>
            </a:r>
            <a:br>
              <a:rPr lang="ru-RU" sz="2000" dirty="0" smtClean="0">
                <a:solidFill>
                  <a:schemeClr val="accent3"/>
                </a:solidFill>
              </a:rPr>
            </a:br>
            <a:r>
              <a:rPr lang="ru-RU" sz="2000" dirty="0" smtClean="0">
                <a:solidFill>
                  <a:schemeClr val="accent3"/>
                </a:solidFill>
              </a:rPr>
              <a:t>(от лат. </a:t>
            </a:r>
            <a:r>
              <a:rPr lang="ru-RU" sz="2000" i="1" dirty="0" err="1" smtClean="0">
                <a:solidFill>
                  <a:schemeClr val="accent3"/>
                </a:solidFill>
              </a:rPr>
              <a:t>ego</a:t>
            </a:r>
            <a:r>
              <a:rPr lang="ru-RU" sz="2000" dirty="0" smtClean="0">
                <a:solidFill>
                  <a:schemeClr val="accent3"/>
                </a:solidFill>
              </a:rPr>
              <a:t> — я + </a:t>
            </a:r>
            <a:r>
              <a:rPr lang="ru-RU" sz="2000" i="1" dirty="0" err="1" smtClean="0">
                <a:solidFill>
                  <a:schemeClr val="accent3"/>
                </a:solidFill>
              </a:rPr>
              <a:t>centrum</a:t>
            </a:r>
            <a:r>
              <a:rPr lang="ru-RU" sz="2000" dirty="0" smtClean="0">
                <a:solidFill>
                  <a:schemeClr val="accent3"/>
                </a:solidFill>
              </a:rPr>
              <a:t> — центр) — позиция личности, характеризующаяся сосредоточенностью на собственных ощущениях, переживаниях, интересах , неспособностью принимать и учитывать информацию, противоречащую собственному опыту, в частности исходящую от другого человека. </a:t>
            </a:r>
            <a:br>
              <a:rPr lang="ru-RU" sz="2000" dirty="0" smtClean="0">
                <a:solidFill>
                  <a:schemeClr val="accent3"/>
                </a:solidFill>
              </a:rPr>
            </a:br>
            <a:endParaRPr lang="ru-RU" sz="20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7467600" cy="33123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	В основе эгоцентризма лежит непонимание человеком того, что возможно существование других точек зрения, а также уверенность, что психологическая организация других людей тождественна его собственной.</a:t>
            </a:r>
            <a:r>
              <a:rPr lang="ru-RU" b="1" i="1" dirty="0" smtClean="0"/>
              <a:t> </a:t>
            </a:r>
          </a:p>
          <a:p>
            <a:pPr algn="ctr"/>
            <a:r>
              <a:rPr lang="ru-RU" b="1" i="1" dirty="0" smtClean="0"/>
              <a:t>«Под здравым смыслом каждый </a:t>
            </a:r>
            <a:br>
              <a:rPr lang="ru-RU" b="1" i="1" dirty="0" smtClean="0"/>
            </a:br>
            <a:r>
              <a:rPr lang="ru-RU" b="1" i="1" dirty="0" smtClean="0"/>
              <a:t>подразумевает свой собственный».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В.О. Ключевский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3"/>
                </a:solidFill>
              </a:rPr>
              <a:t>Простейшие умозаключения</a:t>
            </a:r>
            <a:r>
              <a:rPr lang="ru-RU" sz="2000" dirty="0" smtClean="0">
                <a:solidFill>
                  <a:schemeClr val="accent3"/>
                </a:solidFill>
              </a:rPr>
              <a:t> </a:t>
            </a:r>
            <a:br>
              <a:rPr lang="ru-RU" sz="2000" dirty="0" smtClean="0">
                <a:solidFill>
                  <a:schemeClr val="accent3"/>
                </a:solidFill>
              </a:rPr>
            </a:br>
            <a:r>
              <a:rPr lang="ru-RU" sz="2000" dirty="0" smtClean="0">
                <a:solidFill>
                  <a:schemeClr val="accent3"/>
                </a:solidFill>
              </a:rPr>
              <a:t>(определяется также запас знаний ребенка, эрудиция)</a:t>
            </a:r>
            <a:endParaRPr lang="ru-RU" sz="2000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do.gendocs.ru/pars_docs/tw_refs/102/101180/101180_html_5f20283f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640871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Умозаключения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do.gendocs.ru/pars_docs/tw_refs/102/101180/101180_html_69f27974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41682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Сравнение и обобщение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do.gendocs.ru/pars_docs/tw_refs/102/101180/101180_html_6e718bd9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704856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57606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Эгоцентризм и эгоизм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Эгоцентризм отличается от эгоизма.</a:t>
            </a:r>
          </a:p>
          <a:p>
            <a:pPr algn="just"/>
            <a:r>
              <a:rPr lang="ru-RU" dirty="0" smtClean="0"/>
              <a:t> Эгоизм - моральная ценностная ориентация личности и проявляется в корыстном поведении вопреки интересам других людей. Эгоист может осознавать цели и ценности окружающих, но намеренно пренебрегает ими; таким образом, он может и не быть эгоцентричным. </a:t>
            </a:r>
          </a:p>
          <a:p>
            <a:pPr algn="just"/>
            <a:r>
              <a:rPr lang="ru-RU" dirty="0" smtClean="0"/>
              <a:t>Эгоцентрик же может вести себя как эгоист, но не обязательно потому, что он противопоставляет свои интересы интересам другого, а потому, что чужую позицию он не воспринимает, будучи целиком сконцентрирован на собственных интересах.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Задайте вопросы ребенку, имеющему братьев и сестер: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 сколько у тебя братьев и сестёр? </a:t>
            </a:r>
          </a:p>
          <a:p>
            <a:r>
              <a:rPr lang="ru-RU" dirty="0" smtClean="0"/>
              <a:t>- сколько сестёр и братьев у твоего брата или сестры?</a:t>
            </a:r>
          </a:p>
          <a:p>
            <a:r>
              <a:rPr lang="ru-RU" dirty="0" smtClean="0"/>
              <a:t>Если на первый вопрос, например, ребёнок отвечал, что у него один брат, то во втором ответе он может  ответить так: «Брата нет».</a:t>
            </a:r>
          </a:p>
          <a:p>
            <a:r>
              <a:rPr lang="ru-RU" dirty="0" smtClean="0"/>
              <a:t> Второй ответ интерпретирует как раз то, что сам ребёнок </a:t>
            </a:r>
            <a:r>
              <a:rPr lang="ru-RU" b="1" dirty="0" smtClean="0"/>
              <a:t>не</a:t>
            </a:r>
            <a:r>
              <a:rPr lang="ru-RU" dirty="0" smtClean="0"/>
              <a:t> считает себя «братом или сестрой», то есть, не осознаёт, что может не быть «центральным» объектом…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44016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chemeClr val="accent3"/>
                </a:solidFill>
              </a:rPr>
              <a:t>	«</a:t>
            </a:r>
            <a:r>
              <a:rPr lang="ru-RU" sz="2700" dirty="0" smtClean="0">
                <a:solidFill>
                  <a:schemeClr val="accent3"/>
                </a:solidFill>
              </a:rPr>
              <a:t>ребёнок судит всегда обо всем со своей собственной, индивидуальной точки зрения; ему очень трудно стать на позицию других» 						Жан Пиаже</a:t>
            </a:r>
            <a:endParaRPr lang="ru-RU" sz="27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859216" cy="4269088"/>
          </a:xfrm>
        </p:spPr>
        <p:txBody>
          <a:bodyPr>
            <a:normAutofit lnSpcReduction="10000"/>
          </a:bodyPr>
          <a:lstStyle/>
          <a:p>
            <a:pPr lvl="1" algn="just">
              <a:buNone/>
            </a:pPr>
            <a:r>
              <a:rPr lang="ru-RU" dirty="0" smtClean="0"/>
              <a:t>	Помимо «</a:t>
            </a:r>
            <a:r>
              <a:rPr lang="ru-RU" dirty="0" err="1" smtClean="0"/>
              <a:t>центрации</a:t>
            </a:r>
            <a:r>
              <a:rPr lang="ru-RU" dirty="0" smtClean="0"/>
              <a:t> восприятия и мышления»  Жан Пиаже установил, что для мышления маленьких детей характерны  такие феномены:</a:t>
            </a:r>
          </a:p>
          <a:p>
            <a:pPr algn="just"/>
            <a:r>
              <a:rPr lang="ru-RU" sz="2200" b="1" dirty="0" smtClean="0"/>
              <a:t>синкретизм</a:t>
            </a:r>
            <a:r>
              <a:rPr lang="ru-RU" sz="2200" dirty="0" smtClean="0"/>
              <a:t> (нерасчленённость детского мышления);</a:t>
            </a:r>
          </a:p>
          <a:p>
            <a:pPr algn="just"/>
            <a:r>
              <a:rPr lang="ru-RU" sz="2200" dirty="0" smtClean="0"/>
              <a:t> </a:t>
            </a:r>
            <a:r>
              <a:rPr lang="ru-RU" sz="2200" b="1" dirty="0" smtClean="0"/>
              <a:t>трансдукция</a:t>
            </a:r>
            <a:r>
              <a:rPr lang="ru-RU" sz="2200" dirty="0" smtClean="0"/>
              <a:t> (переход от частного к частному, минуя общее);</a:t>
            </a:r>
          </a:p>
          <a:p>
            <a:pPr algn="just"/>
            <a:r>
              <a:rPr lang="ru-RU" sz="2200" dirty="0" smtClean="0"/>
              <a:t> </a:t>
            </a:r>
            <a:r>
              <a:rPr lang="ru-RU" sz="2200" b="1" dirty="0" err="1" smtClean="0"/>
              <a:t>артифициализм</a:t>
            </a:r>
            <a:r>
              <a:rPr lang="ru-RU" sz="2200" dirty="0" smtClean="0"/>
              <a:t> (искусственность, «</a:t>
            </a:r>
            <a:r>
              <a:rPr lang="ru-RU" sz="2200" dirty="0" err="1" smtClean="0"/>
              <a:t>придуманность</a:t>
            </a:r>
            <a:r>
              <a:rPr lang="ru-RU" sz="2200" dirty="0" smtClean="0"/>
              <a:t>» мира);</a:t>
            </a:r>
          </a:p>
          <a:p>
            <a:pPr algn="just"/>
            <a:r>
              <a:rPr lang="ru-RU" sz="2200" b="1" dirty="0" smtClean="0"/>
              <a:t>анимизм</a:t>
            </a:r>
            <a:r>
              <a:rPr lang="ru-RU" sz="2200" dirty="0" smtClean="0"/>
              <a:t> (приписывание свойств людей неодушевлённым предметам);</a:t>
            </a:r>
          </a:p>
          <a:p>
            <a:pPr algn="just"/>
            <a:r>
              <a:rPr lang="ru-RU" sz="2200" b="1" dirty="0" smtClean="0"/>
              <a:t>нечувствительность </a:t>
            </a:r>
            <a:r>
              <a:rPr lang="ru-RU" sz="2200" b="1" dirty="0" smtClean="0"/>
              <a:t>к логическим противоречиям</a:t>
            </a:r>
            <a:endParaRPr lang="ru-RU" sz="2200" dirty="0" smtClean="0"/>
          </a:p>
          <a:p>
            <a:pPr algn="just"/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177281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3"/>
                </a:solidFill>
              </a:rPr>
              <a:t>Детский эгоцентризм -</a:t>
            </a:r>
            <a:br>
              <a:rPr lang="ru-RU" sz="2000" dirty="0" smtClean="0">
                <a:solidFill>
                  <a:schemeClr val="accent3"/>
                </a:solidFill>
              </a:rPr>
            </a:br>
            <a:r>
              <a:rPr lang="ru-RU" sz="2000" dirty="0" smtClean="0">
                <a:solidFill>
                  <a:schemeClr val="accent3"/>
                </a:solidFill>
              </a:rPr>
              <a:t> способность видеть мир только со своей точки зрения и </a:t>
            </a:r>
            <a:br>
              <a:rPr lang="ru-RU" sz="2000" dirty="0" smtClean="0">
                <a:solidFill>
                  <a:schemeClr val="accent3"/>
                </a:solidFill>
              </a:rPr>
            </a:br>
            <a:r>
              <a:rPr lang="ru-RU" sz="2000" dirty="0" smtClean="0">
                <a:solidFill>
                  <a:schemeClr val="accent3"/>
                </a:solidFill>
              </a:rPr>
              <a:t>неспособность мышления детей увидеть окружающее чужими глазами, понять, как видит окружающий мир другой человек</a:t>
            </a:r>
            <a:endParaRPr lang="ru-RU" sz="20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r>
              <a:rPr lang="ru-RU" dirty="0" smtClean="0"/>
              <a:t>Под влиянием внешних факторов эгоцентрическое мышление постепенно  социализируется.  </a:t>
            </a:r>
          </a:p>
          <a:p>
            <a:r>
              <a:rPr lang="ru-RU" dirty="0" smtClean="0"/>
              <a:t>Активное начало этого процесса можно отнести к 7-8 годам ("первый критический период"),  результатом же является переход к форме мышления, которую Пиаже называл социализированной, стремясь подчеркнуть завершенность процесса. 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Речь детей: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эгоцентрическая и социализированная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«Речь эгоцентрична  прежде всего потому, что ребенок говорит лишь о себе. Он не интересуется тем, слушают ли его, не ожидает ответа. Он не испытывает желания воздействовать на собеседника или действительно сообщить ему что-нибудь. Ребенок говорит сам с собой, как если бы он громко думал. Он ни к кому не обращается". 						Ж.Пиаже</a:t>
            </a:r>
          </a:p>
          <a:p>
            <a:r>
              <a:rPr lang="ru-RU" dirty="0" smtClean="0"/>
              <a:t>Коэффициент эгоцентрической речи </a:t>
            </a:r>
          </a:p>
          <a:p>
            <a:r>
              <a:rPr lang="ru-RU" dirty="0" smtClean="0"/>
              <a:t>в 3-5 лет – от 54% до 60% </a:t>
            </a:r>
          </a:p>
          <a:p>
            <a:r>
              <a:rPr lang="ru-RU" dirty="0" smtClean="0"/>
              <a:t>В 5-7 лет -  от 44% до 47%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отечественный психолог</a:t>
            </a:r>
            <a:br>
              <a:rPr lang="ru-RU" dirty="0" smtClean="0"/>
            </a:br>
            <a:r>
              <a:rPr lang="ru-RU" dirty="0" smtClean="0"/>
              <a:t> Д.Б. </a:t>
            </a:r>
            <a:r>
              <a:rPr lang="ru-RU" dirty="0" err="1" smtClean="0"/>
              <a:t>Эльконин</a:t>
            </a:r>
            <a:r>
              <a:rPr lang="ru-RU" dirty="0" smtClean="0"/>
              <a:t> установил: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ролевой коллективной игре происходит переключение с одной роли на другую, с собственной позиции ребенка на позицию другого человека. </a:t>
            </a:r>
          </a:p>
          <a:p>
            <a:r>
              <a:rPr lang="ru-RU" dirty="0" smtClean="0"/>
              <a:t>Так происходит преодоление эгоцентризма и формируется способность к </a:t>
            </a:r>
            <a:r>
              <a:rPr lang="ru-RU" dirty="0" err="1" smtClean="0"/>
              <a:t>децентрации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encrypted-tbn0.gstatic.com/images?q=tbn:ANd9GcRvBHw_BrPEn5u6okM1PMULq7g969OpMLDu6z5UiPOyPLSS2a96I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9812" y="4077072"/>
            <a:ext cx="521451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Л.С. </a:t>
            </a:r>
            <a:r>
              <a:rPr lang="ru-RU" dirty="0" err="1" smtClean="0"/>
              <a:t>Выготский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Эгоцентрическая речь имеет две функции: </a:t>
            </a:r>
          </a:p>
          <a:p>
            <a:r>
              <a:rPr lang="ru-RU" dirty="0" smtClean="0"/>
              <a:t>с одной стороны, она сопровождает детскую активность, с другой - служит средством мышления, образования плана решения задачи. Когда эгоцентрическая речь отмирает на границе дошкольного и школьного возрастов, она не исчезает совсем, а превращается во внутреннюю речь. Эгоцентрическая речь, таким образом, необязательно является выражением эгоцентрического мышления.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239</TotalTime>
  <Words>474</Words>
  <Application>Microsoft Office PowerPoint</Application>
  <PresentationFormat>Экран (4:3)</PresentationFormat>
  <Paragraphs>68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Детский эгоцентризм</vt:lpstr>
      <vt:lpstr>ЭГОЦЕНТРИЗМ  (от лат. ego — я + centrum — центр) — позиция личности, характеризующаяся сосредоточенностью на собственных ощущениях, переживаниях, интересах , неспособностью принимать и учитывать информацию, противоречащую собственному опыту, в частности исходящую от другого человека.  </vt:lpstr>
      <vt:lpstr>Эгоцентризм и эгоизм</vt:lpstr>
      <vt:lpstr>Задайте вопросы ребенку, имеющему братьев и сестер:</vt:lpstr>
      <vt:lpstr> «ребёнок судит всегда обо всем со своей собственной, индивидуальной точки зрения; ему очень трудно стать на позицию других»       Жан Пиаже</vt:lpstr>
      <vt:lpstr>Детский эгоцентризм -  способность видеть мир только со своей точки зрения и  неспособность мышления детей увидеть окружающее чужими глазами, понять, как видит окружающий мир другой человек</vt:lpstr>
      <vt:lpstr>Речь детей: эгоцентрическая и социализированная</vt:lpstr>
      <vt:lpstr>отечественный психолог  Д.Б. Эльконин установил:</vt:lpstr>
      <vt:lpstr>Л.С. Выготский</vt:lpstr>
      <vt:lpstr>В нормальных условиях детский эгоцентризм изживается к 10–12 годам.</vt:lpstr>
      <vt:lpstr>Виды и операции мышления</vt:lpstr>
      <vt:lpstr>Задачи Пиаже на диагностику эгоцентризма мышления у детей</vt:lpstr>
      <vt:lpstr>Способы диагностики  и  развития детского мышления</vt:lpstr>
      <vt:lpstr> нахождение закономерностей.</vt:lpstr>
      <vt:lpstr>Найдите 10 отличий и подумайте, на котором из рисунков шнурок прикреплен к игрушке?</vt:lpstr>
      <vt:lpstr>Задания на установление логических связей</vt:lpstr>
      <vt:lpstr>Составим вместе рассказ</vt:lpstr>
      <vt:lpstr>Сравни и подбери.</vt:lpstr>
      <vt:lpstr>Задания на нахождение предметов, объединенных каким-то общим признаком (обобщение и классификация) </vt:lpstr>
      <vt:lpstr>Простейшие умозаключения  (определяется также запас знаний ребенка, эрудиция)</vt:lpstr>
      <vt:lpstr>Умозаключения</vt:lpstr>
      <vt:lpstr>Сравнение и обобщение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эгоцентризм</dc:title>
  <dc:creator>юзер</dc:creator>
  <cp:lastModifiedBy>PC</cp:lastModifiedBy>
  <cp:revision>29</cp:revision>
  <dcterms:created xsi:type="dcterms:W3CDTF">2014-11-06T09:00:56Z</dcterms:created>
  <dcterms:modified xsi:type="dcterms:W3CDTF">2017-01-24T20:08:57Z</dcterms:modified>
</cp:coreProperties>
</file>